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sldIdLst>
    <p:sldId id="256" r:id="rId3"/>
    <p:sldId id="257" r:id="rId4"/>
    <p:sldId id="258" r:id="rId5"/>
    <p:sldId id="274" r:id="rId6"/>
    <p:sldId id="260" r:id="rId7"/>
    <p:sldId id="261" r:id="rId8"/>
    <p:sldId id="262" r:id="rId9"/>
    <p:sldId id="263" r:id="rId10"/>
    <p:sldId id="264" r:id="rId11"/>
    <p:sldId id="265" r:id="rId12"/>
    <p:sldId id="278" r:id="rId13"/>
    <p:sldId id="271" r:id="rId14"/>
    <p:sldId id="269" r:id="rId15"/>
    <p:sldId id="270" r:id="rId16"/>
    <p:sldId id="276" r:id="rId17"/>
    <p:sldId id="277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31" autoAdjust="0"/>
    <p:restoredTop sz="94660"/>
  </p:normalViewPr>
  <p:slideViewPr>
    <p:cSldViewPr showGuides="1">
      <p:cViewPr>
        <p:scale>
          <a:sx n="60" d="100"/>
          <a:sy n="60" d="100"/>
        </p:scale>
        <p:origin x="-2275" y="-581"/>
      </p:cViewPr>
      <p:guideLst>
        <p:guide orient="horz" pos="219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03EBFEB-04EC-47F8-889F-59BEFFABE9DA}" type="slidenum">
              <a:rPr lang="ru-RU" smtClean="0"/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/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/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B67B0D39-6BD0-4BB3-BBCD-5E8883B56404}" type="datetimeFigureOut">
              <a:rPr lang="ru-RU" smtClean="0"/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03EBFEB-04EC-47F8-889F-59BEFFABE9D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 panose="020B0604030504040204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500174"/>
            <a:ext cx="8501122" cy="302433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редневзвешенная </a:t>
            </a:r>
            <a:b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оценки образовательных</a:t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достижений обучающихся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68" y="5715016"/>
            <a:ext cx="53578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зам.директора  МР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Идрисова М.М.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Совокупный вес оценок (внимание: включая обязательные оценки, а не только полученные учеником):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2*4 + 3*3 + 1*2 + 3*1 = 22.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2*4 - получено 2 оценки с весом 4;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3*3 - получено 3 оценки с весом 3;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получена одна оценка с весом 2 (1*2);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3*1 - получено 3 оценки с весом 1;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оценка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будет равняться 66/22 =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Средневзвешенная оценка даёт более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точный объективный уровень успеваемости.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85720" y="428604"/>
            <a:ext cx="8310578" cy="605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42910" y="1571612"/>
            <a:ext cx="1357322" cy="4786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00034" y="214290"/>
            <a:ext cx="7929618" cy="5908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работы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ЧКР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ККР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КД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ошибками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РНО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текстом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РСТ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графической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информацией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РСГИ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иллюстрациями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2285992"/>
          <a:ext cx="6405577" cy="3368828"/>
        </p:xfrm>
        <a:graphic>
          <a:graphicData uri="http://schemas.openxmlformats.org/drawingml/2006/table">
            <a:tbl>
              <a:tblPr/>
              <a:tblGrid>
                <a:gridCol w="3223288"/>
                <a:gridCol w="3182289"/>
              </a:tblGrid>
              <a:tr h="1079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Средневзвешенная отметка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38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Четвертная,</a:t>
                      </a:r>
                      <a:r>
                        <a:rPr lang="ru-RU" sz="2800" b="1" baseline="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полугодовая, </a:t>
                      </a:r>
                      <a:r>
                        <a:rPr lang="ru-RU" sz="2800" b="1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годовая </a:t>
                      </a:r>
                      <a:r>
                        <a:rPr lang="ru-RU" sz="28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отметка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0 - </a:t>
                      </a:r>
                      <a:r>
                        <a:rPr lang="ru-RU" sz="28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2,59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2,6 - 3,59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3,6 - 4,59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4,6 - 5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endParaRPr lang="ru-RU" sz="28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72008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Шкала соответствия средневзвешенной отметки и четвертной/полугодовой/годовой отметки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628799"/>
          <a:ext cx="8136904" cy="3096346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656184"/>
                <a:gridCol w="1944216"/>
                <a:gridCol w="3003126"/>
                <a:gridCol w="1533378"/>
              </a:tblGrid>
              <a:tr h="10321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I</a:t>
                      </a:r>
                      <a:endParaRPr lang="ru-RU" sz="16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четверть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II</a:t>
                      </a:r>
                      <a:endParaRPr lang="ru-RU" sz="16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четверть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III</a:t>
                      </a:r>
                      <a:endParaRPr lang="ru-RU" sz="1600" dirty="0"/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четверть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Год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spc="0" dirty="0" smtClean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  <a:tr h="516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spc="0" dirty="0" smtClean="0"/>
                        <a:t>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spc="0" dirty="0" smtClean="0"/>
                        <a:t>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strike="noStrike" spc="0" dirty="0"/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u="none" strike="noStrike" spc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ahoma" panose="020B0604030504040204"/>
                        <a:cs typeface="Times New Roman" panose="02020603050405020304" pitchFamily="18" charset="0"/>
                      </a:endParaRPr>
                    </a:p>
                  </a:txBody>
                  <a:tcPr marL="6264" marR="6264" marT="0" marB="0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143000"/>
          </a:xfrm>
        </p:spPr>
        <p:txBody>
          <a:bodyPr/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/>
                <a:cs typeface="Times New Roman" panose="02020603050405020304" pitchFamily="18" charset="0"/>
              </a:rPr>
              <a:t>Схема выставления годовых оценок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28775" y="3337560"/>
          <a:ext cx="5886450" cy="182880"/>
        </p:xfrm>
        <a:graphic>
          <a:graphicData uri="http://schemas.openxmlformats.org/drawingml/2006/table">
            <a:tbl>
              <a:tblPr/>
              <a:tblGrid>
                <a:gridCol w="588645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latin typeface="Times New Roman" panose="02020603050405020304"/>
                        <a:ea typeface="Tahoma" panose="020B0604030504040204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289963" y="1620982"/>
          <a:ext cx="1225261" cy="3144982"/>
        </p:xfrm>
        <a:graphic>
          <a:graphicData uri="http://schemas.openxmlformats.org/drawingml/2006/table">
            <a:tbl>
              <a:tblPr/>
              <a:tblGrid>
                <a:gridCol w="1225261"/>
              </a:tblGrid>
              <a:tr h="3144982"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r>
                        <a:rPr lang="en-US" sz="1600" dirty="0" smtClean="0"/>
                        <a:t>IV</a:t>
                      </a:r>
                      <a:endParaRPr lang="en-US" sz="1600" dirty="0" smtClean="0"/>
                    </a:p>
                    <a:p>
                      <a:r>
                        <a:rPr lang="ru-RU" sz="1600" dirty="0" smtClean="0"/>
                        <a:t>четверть</a:t>
                      </a:r>
                      <a:endParaRPr lang="ru-RU" sz="1600" dirty="0" smtClean="0"/>
                    </a:p>
                    <a:p>
                      <a:r>
                        <a:rPr lang="en-US" dirty="0" smtClean="0"/>
                        <a:t>4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5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4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28680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плюсы средневзвешенной системы оценивания в школе: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Учёт многогранности образовательного процесса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Средневзвешенная система позволяет сбалансировать разные аспекты обучения и оценить их значение в рамках образовательной программы.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точное отражение реальных знаний и умений учащихся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традиционных системах, где оценка часто основывается на одном или нескольких тестах, ученики, которые не могут показать хорошие результаты в тестах, могут не получить справедливую оценку за их труд в других областях.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влияния случайных факторов на итоговую оценку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если ученик по какой-то причине не смог правильно ответить на все вопросы на контрольной работе, но при этом активно участвует в обсуждениях, выполняет домашние задания на высоком уровне и показывает отличные результаты в практических заданиях, его итоговая оценка будет отражать его реальный уровень знаний и умений, а не только случайную ошибку.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выучить тему и переписать контрольную работу в течение 2 недель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, если отсутствовал или получил «неудовлетворительно»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перекрыть неудовлетворительную оценку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выполнив задание с большем весом.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образовательного процесса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 помощью средневзвешенной системы можно более точно отследить, в каких областях ученик преуспевает, а где ему необходима дополнительная помощь.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педагогу в выявлении общих тенденций в классе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Например, если в классе большинство учеников плохо выполняет проектные задания, это может быть сигналом для преподавателя о необходимости пересмотра подходов к проектной работе.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83582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минусы средневзвешенной системы оценивания в школе: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Сложность перехода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Переход к средневзвешенной системе оценки требует от педагогов и администрации школ значительных усилий для подготовки и адаптации.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информирования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Важно, чтобы все участники образовательного процесса, включая учеников, родителей и педагогов, были осведомлены о принципах работы этой системы и понимали её значимость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успеваемости в первой четверти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нужно достаточно много времени, чтобы ребята и родители поняли суть системы и то, как исправить неудовлетворительные оценки.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Сложность и непонятность для младших школьников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коэффициенты и расчеты неясны, обучающиеся могут испытывать трудности в понимании своей средней оценки и того, как ее можно улучшить.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 сказанного видно, что плюсов от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среднезвешенного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 гораздо больше, чем минусов.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354019">
            <a:off x="1523279" y="1897113"/>
            <a:ext cx="6234443" cy="2892698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BE3B06"/>
                </a:solidFill>
              </a:rPr>
              <a:t>СПАСИБО   ЗА    ВНИМАНИЕ!</a:t>
            </a:r>
            <a:endParaRPr lang="ru-RU" sz="6600" dirty="0">
              <a:solidFill>
                <a:srgbClr val="BE3B06"/>
              </a:solidFill>
            </a:endParaRPr>
          </a:p>
        </p:txBody>
      </p:sp>
      <p:pic>
        <p:nvPicPr>
          <p:cNvPr id="1026" name="Picture 2" descr="http://player.myshared.ru/33/1327725/slides/slide_11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3999" cy="724542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500042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удачи!</a:t>
            </a:r>
            <a:endParaRPr lang="ru-RU" sz="4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/>
          </a:bodyPr>
          <a:lstStyle/>
          <a:p>
            <a:pPr lvl="1"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оценки знаний, умений и навыков учащихся представляет собой интегральную оценку результатов всех видов деятельности учеников в триместрах, а также ее учет при выставлении итоговой оценки.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Средневзвешенная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оценки вводится с целью стимулирования и активизации текущей учёбы учащихся, повышения объективности оценки их знаний, умений и навыков, обеспечения четкого оперативного контроля за ходом учебного процесса.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оценки направлена на качественную подготовку учеников, глубокое усвоение ими изучаемого материала и включает всестороннюю оценку учебной деятельности учащихся в учебном году.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363272" cy="4968552"/>
          </a:xfrm>
        </p:spPr>
        <p:txBody>
          <a:bodyPr/>
          <a:lstStyle/>
          <a:p>
            <a:pPr lvl="1" algn="ctr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использования </a:t>
            </a:r>
            <a:endParaRPr lang="ru-RU" sz="20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>
              <a:buNone/>
            </a:pPr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средневзвешенной системы оценки:</a:t>
            </a:r>
            <a:endParaRPr lang="ru-RU" sz="20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>
              <a:buNone/>
            </a:pPr>
            <a:endParaRPr lang="ru-RU" sz="20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	стимулировать учебно-познавательную деятельность учащихся, осуществляя объективное оценивание различных видов работ;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	повышать качество изучения и усвоения материала;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	мотивировать ученика к системной работе в процессе получения знаний и усвоения учебного материала на протяжении всего учебного года;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	повысить объективность итоговой отметки, усилив ее зависимость от результатов ежедневной работы на протяжении всего учебного года.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42910" y="1428736"/>
            <a:ext cx="7467600" cy="4873752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– подготовительный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  2025 года. (создана комиссия для разработки положения «Об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среднезвешенном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оценивание», проведено общешкольное собрание с родителями, педагогический совет, введены соответствующие изменения в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журнал)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– практический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сентября 2025 г. по май 2026 г. (реализация программы)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 этап – аналитический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Июнь  2026г.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u="sng" dirty="0" smtClean="0"/>
            </a:br>
            <a:br>
              <a:rPr lang="ru-RU" b="1" u="sng" dirty="0" smtClean="0"/>
            </a:br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программы: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043890" cy="585326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вид деятельности (контрольная, самостоятельная работа, ответ на уроке, лабораторная работа, др. виды работ) имеет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 собственный вес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позволяет рассчитывать средневзвешенную оценку и тем самым более объективно оценивать успеваемость.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значения веса - от 0 до 	5. Значение 0 означает, что соответствующий столбец классного журнала не должен учитываться при расчете средневзвешенной оценки.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умолчанию для всех заданий задается одинаковый вес - 1.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подсчета </a:t>
            </a:r>
            <a:endParaRPr lang="ru-RU" sz="36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средневзвешенной оценки:</a:t>
            </a:r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23528" y="3068960"/>
            <a:ext cx="851011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76672"/>
            <a:ext cx="8435280" cy="5217443"/>
          </a:xfrm>
        </p:spPr>
        <p:txBody>
          <a:bodyPr/>
          <a:lstStyle/>
          <a:p>
            <a:pPr algn="ctr">
              <a:buNone/>
            </a:pP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подсчета:</a:t>
            </a:r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4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"Долги" ученика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(невыполненные задания с обязательной оценкой, т.е. "точки" в журнале, причем только те, срок выполнения которых истёк) учитываются как минимальные оценки (двойки). 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(посещаемость)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никак не учитываются при подсчете средневзвешенного. На результат "взвешивания" влияют только оценки и "точки" в журнале.  </a:t>
            </a:r>
            <a:br>
              <a:rPr lang="ru-RU" sz="2400" dirty="0" smtClean="0"/>
            </a:br>
            <a:br>
              <a:rPr lang="ru-RU" sz="2400" dirty="0" smtClean="0"/>
            </a:br>
            <a:endParaRPr lang="ru-RU" sz="24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4608512" cy="3168351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 течение четверти было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контрольных работы (вес каждой - 4),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самостоятельных работы (вес - 3),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практическая работа (вес - 2)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проверки тетрадей (вес - 1).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8229600" cy="432048"/>
          </a:xfrm>
        </p:spPr>
        <p:txBody>
          <a:bodyPr>
            <a:noAutofit/>
          </a:bodyPr>
          <a:lstStyle/>
          <a:p>
            <a:pPr lvl="0"/>
            <a:r>
              <a:rPr lang="ru-RU" sz="28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подсчета средневзвешенной оценки:</a:t>
            </a:r>
            <a:b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1484784"/>
            <a:ext cx="43559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получил 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первую контрольную 3,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вторую прогулял,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одну самостоятельную писал сам (2 ),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вторую списал у соседа (4),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третью проболел.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проверку тетрадей - две оценки 5 и одна 4.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Практическую работу написал на 4.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4357694"/>
            <a:ext cx="8712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выписать оценки в ряд, получим: 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2 4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5 5 4 4.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507207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среднему баллу ученик претендует на твёрдую «4» (27/7=3,85).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9036496" cy="38164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если использовать веса оценок, получим: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3*4 + 2*4 + 2*3 + 4*3 + 2*3 + 5*1 + 5*1 + 4*1 + 4*2 = 66 баллов.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3*4 - первая контрольная,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2*4 - вторая контрольная, которую он пропустил,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2*3 + 4*3 + 2*3 с весом 3 - это самостоятельные работы,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5*1 + 5*1 + 4*1 с весом 1 - проверки тетрадей,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4*2 - практическая работа.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7092</Words>
  <Application>WPS Presentation</Application>
  <PresentationFormat>Экран (4:3)</PresentationFormat>
  <Paragraphs>223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SimSun</vt:lpstr>
      <vt:lpstr>Wingdings</vt:lpstr>
      <vt:lpstr>Wingdings 3</vt:lpstr>
      <vt:lpstr>Verdana</vt:lpstr>
      <vt:lpstr>Wingdings 2</vt:lpstr>
      <vt:lpstr>Times New Roman</vt:lpstr>
      <vt:lpstr>Times New Roman</vt:lpstr>
      <vt:lpstr>Calibri</vt:lpstr>
      <vt:lpstr>Tahoma</vt:lpstr>
      <vt:lpstr>Lucida Sans Unicode</vt:lpstr>
      <vt:lpstr>Microsoft YaHei</vt:lpstr>
      <vt:lpstr>Arial Unicode MS</vt:lpstr>
      <vt:lpstr>Открытая</vt:lpstr>
      <vt:lpstr>Средневзвешенная  система оценки образовательных  достижений обучающихся</vt:lpstr>
      <vt:lpstr>PowerPoint 演示文稿</vt:lpstr>
      <vt:lpstr>PowerPoint 演示文稿</vt:lpstr>
      <vt:lpstr>  Этапы реализации программы:  </vt:lpstr>
      <vt:lpstr>PowerPoint 演示文稿</vt:lpstr>
      <vt:lpstr>PowerPoint 演示文稿</vt:lpstr>
      <vt:lpstr>PowerPoint 演示文稿</vt:lpstr>
      <vt:lpstr>Пример подсчета средневзвешенной оценки: </vt:lpstr>
      <vt:lpstr>пример</vt:lpstr>
      <vt:lpstr>PowerPoint 演示文稿</vt:lpstr>
      <vt:lpstr>PowerPoint 演示文稿</vt:lpstr>
      <vt:lpstr>PowerPoint 演示文稿</vt:lpstr>
      <vt:lpstr>Шкала соответствия средневзвешенной отметки и четвертной/полугодовой/годовой отметки </vt:lpstr>
      <vt:lpstr>Схема выставления годовых оценок </vt:lpstr>
      <vt:lpstr>PowerPoint 演示文稿</vt:lpstr>
      <vt:lpstr>PowerPoint 演示文稿</vt:lpstr>
      <vt:lpstr>СПАСИБО   ЗА  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Средневзвешенная  система оценки образовательных  достижений обучающихся</dc:title>
  <dc:creator>Леха</dc:creator>
  <cp:lastModifiedBy>Администратор</cp:lastModifiedBy>
  <cp:revision>48</cp:revision>
  <dcterms:created xsi:type="dcterms:W3CDTF">2018-08-29T10:18:00Z</dcterms:created>
  <dcterms:modified xsi:type="dcterms:W3CDTF">2025-11-05T07:49:04Z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90C28733130A4A628788CCAAE445B65B_12</vt:lpwstr>
  </property>
  <property fmtid="{D5CDD505-2E9C-101B-9397-08002B2CF9AE}" pid="3" name="KSOProductBuildVer">
    <vt:lpwstr>1049-12.2.0.23131</vt:lpwstr>
  </property>
</Properties>
</file>