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39" r:id="rId1"/>
    <p:sldMasterId id="2147485156" r:id="rId2"/>
  </p:sldMasterIdLst>
  <p:sldIdLst>
    <p:sldId id="310" r:id="rId3"/>
    <p:sldId id="313" r:id="rId4"/>
    <p:sldId id="314" r:id="rId5"/>
    <p:sldId id="297" r:id="rId6"/>
    <p:sldId id="298" r:id="rId7"/>
    <p:sldId id="307" r:id="rId8"/>
    <p:sldId id="282" r:id="rId9"/>
    <p:sldId id="292" r:id="rId10"/>
    <p:sldId id="320" r:id="rId11"/>
    <p:sldId id="290" r:id="rId12"/>
    <p:sldId id="288" r:id="rId13"/>
    <p:sldId id="271" r:id="rId14"/>
    <p:sldId id="293" r:id="rId15"/>
    <p:sldId id="303" r:id="rId16"/>
    <p:sldId id="294" r:id="rId17"/>
    <p:sldId id="304" r:id="rId18"/>
    <p:sldId id="260" r:id="rId19"/>
    <p:sldId id="308" r:id="rId20"/>
    <p:sldId id="296" r:id="rId21"/>
    <p:sldId id="305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919"/>
    <a:srgbClr val="005CE9"/>
    <a:srgbClr val="0066FF"/>
    <a:srgbClr val="497DAB"/>
    <a:srgbClr val="EC1C1C"/>
    <a:srgbClr val="019036"/>
    <a:srgbClr val="E4511A"/>
    <a:srgbClr val="608218"/>
    <a:srgbClr val="7DA4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54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E502BA-56BE-4107-BC75-8D8CC705F68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575C85-FF95-4644-8706-C374C244EEF8}">
      <dgm:prSet phldrT="[Текст]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Федеральный закон Российской Федерации от 29 декабря 2012 г. № 273-ФЗ «Об образовании в Российской Федерации»;</a:t>
          </a:r>
          <a:endParaRPr lang="ru-RU" dirty="0">
            <a:solidFill>
              <a:schemeClr val="bg1"/>
            </a:solidFill>
          </a:endParaRPr>
        </a:p>
      </dgm:t>
    </dgm:pt>
    <dgm:pt modelId="{1D0E63F7-ABB6-4E64-B291-65C60FEE18E3}" type="parTrans" cxnId="{2D46D940-73F9-45E3-9E72-2302E51864E8}">
      <dgm:prSet/>
      <dgm:spPr/>
      <dgm:t>
        <a:bodyPr/>
        <a:lstStyle/>
        <a:p>
          <a:endParaRPr lang="ru-RU"/>
        </a:p>
      </dgm:t>
    </dgm:pt>
    <dgm:pt modelId="{F59B57AA-38A7-464E-BDE5-061316466C17}" type="sibTrans" cxnId="{2D46D940-73F9-45E3-9E72-2302E51864E8}">
      <dgm:prSet/>
      <dgm:spPr/>
      <dgm:t>
        <a:bodyPr/>
        <a:lstStyle/>
        <a:p>
          <a:endParaRPr lang="ru-RU"/>
        </a:p>
      </dgm:t>
    </dgm:pt>
    <dgm:pt modelId="{CBB3C2EC-2E34-4AA7-86CC-62939E6E063D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Федеральный закон «Об основных гарантиях прав ребенка в Российской Федерации» от 24 июля 1998 г. № 124-ФЗ;</a:t>
          </a:r>
          <a:endParaRPr lang="ru-RU" sz="1800" dirty="0">
            <a:solidFill>
              <a:schemeClr val="bg1"/>
            </a:solidFill>
          </a:endParaRPr>
        </a:p>
      </dgm:t>
    </dgm:pt>
    <dgm:pt modelId="{6D06A2FC-5BD7-4F8F-A8E9-0BAF08004D31}" type="parTrans" cxnId="{9BEBAA55-4C70-4763-A39A-38055F496633}">
      <dgm:prSet/>
      <dgm:spPr/>
      <dgm:t>
        <a:bodyPr/>
        <a:lstStyle/>
        <a:p>
          <a:endParaRPr lang="ru-RU"/>
        </a:p>
      </dgm:t>
    </dgm:pt>
    <dgm:pt modelId="{ABD20C29-86D9-4F3C-96FA-9BE9491EE347}" type="sibTrans" cxnId="{9BEBAA55-4C70-4763-A39A-38055F496633}">
      <dgm:prSet/>
      <dgm:spPr/>
      <dgm:t>
        <a:bodyPr/>
        <a:lstStyle/>
        <a:p>
          <a:endParaRPr lang="ru-RU"/>
        </a:p>
      </dgm:t>
    </dgm:pt>
    <dgm:pt modelId="{BBC7B143-A6EF-4C47-B1F2-3E44172E8985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7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Гражданский кодекс Российской Федерации;</a:t>
          </a:r>
          <a:br>
            <a:rPr lang="ru-RU" sz="17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</a:br>
          <a:r>
            <a:rPr lang="ru-RU" sz="17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Федеральный кодекс Российской Федерации;</a:t>
          </a:r>
          <a:endParaRPr lang="ru-RU" sz="1700" dirty="0">
            <a:solidFill>
              <a:schemeClr val="bg1"/>
            </a:solidFill>
          </a:endParaRPr>
        </a:p>
      </dgm:t>
    </dgm:pt>
    <dgm:pt modelId="{6DEA32B1-9718-415C-9654-3D968B212170}" type="parTrans" cxnId="{00DA64F0-86B4-4110-8DDE-A7F3B7ADAD33}">
      <dgm:prSet/>
      <dgm:spPr/>
      <dgm:t>
        <a:bodyPr/>
        <a:lstStyle/>
        <a:p>
          <a:endParaRPr lang="ru-RU"/>
        </a:p>
      </dgm:t>
    </dgm:pt>
    <dgm:pt modelId="{184A78F4-4FDF-485C-84B7-A138C292BF99}" type="sibTrans" cxnId="{00DA64F0-86B4-4110-8DDE-A7F3B7ADAD33}">
      <dgm:prSet/>
      <dgm:spPr/>
      <dgm:t>
        <a:bodyPr/>
        <a:lstStyle/>
        <a:p>
          <a:endParaRPr lang="ru-RU"/>
        </a:p>
      </dgm:t>
    </dgm:pt>
    <dgm:pt modelId="{D165DF35-5EA6-412A-8427-5B64E5514B2F}">
      <dgm:prSet custT="1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Федеральный закон «О персональных данных» от 27 июля 2006 г. № 152-ФЗ;</a:t>
          </a:r>
          <a:endParaRPr lang="ru-RU" sz="2400" dirty="0" smtClean="0">
            <a:solidFill>
              <a:schemeClr val="bg1"/>
            </a:solidFill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18571232-E4C1-4E09-AE95-268245F3D7E4}" type="parTrans" cxnId="{CFA3A085-4AFB-44DC-9654-8569C2BB99EA}">
      <dgm:prSet/>
      <dgm:spPr/>
      <dgm:t>
        <a:bodyPr/>
        <a:lstStyle/>
        <a:p>
          <a:endParaRPr lang="ru-RU"/>
        </a:p>
      </dgm:t>
    </dgm:pt>
    <dgm:pt modelId="{2AAA2EF0-5AC0-4E4D-8EC0-736A9FB6DBAF}" type="sibTrans" cxnId="{CFA3A085-4AFB-44DC-9654-8569C2BB99EA}">
      <dgm:prSet/>
      <dgm:spPr/>
      <dgm:t>
        <a:bodyPr/>
        <a:lstStyle/>
        <a:p>
          <a:endParaRPr lang="ru-RU"/>
        </a:p>
      </dgm:t>
    </dgm:pt>
    <dgm:pt modelId="{07A9813A-D257-40D5-90C0-44BA6E222F27}" type="pres">
      <dgm:prSet presAssocID="{ECE502BA-56BE-4107-BC75-8D8CC705F68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637B4C1-1249-440D-8980-F3FC8EEDF397}" type="pres">
      <dgm:prSet presAssocID="{ECE502BA-56BE-4107-BC75-8D8CC705F683}" presName="Name1" presStyleCnt="0"/>
      <dgm:spPr/>
    </dgm:pt>
    <dgm:pt modelId="{B5D5A8F8-5571-4754-9AEF-D180AFBEE356}" type="pres">
      <dgm:prSet presAssocID="{ECE502BA-56BE-4107-BC75-8D8CC705F683}" presName="cycle" presStyleCnt="0"/>
      <dgm:spPr/>
    </dgm:pt>
    <dgm:pt modelId="{92110AC0-564E-47C6-B589-8777A1E170AB}" type="pres">
      <dgm:prSet presAssocID="{ECE502BA-56BE-4107-BC75-8D8CC705F683}" presName="srcNode" presStyleLbl="node1" presStyleIdx="0" presStyleCnt="4"/>
      <dgm:spPr/>
    </dgm:pt>
    <dgm:pt modelId="{0E14ADAC-8058-4BCA-8B29-0A21336AE892}" type="pres">
      <dgm:prSet presAssocID="{ECE502BA-56BE-4107-BC75-8D8CC705F683}" presName="conn" presStyleLbl="parChTrans1D2" presStyleIdx="0" presStyleCnt="1"/>
      <dgm:spPr/>
      <dgm:t>
        <a:bodyPr/>
        <a:lstStyle/>
        <a:p>
          <a:endParaRPr lang="ru-RU"/>
        </a:p>
      </dgm:t>
    </dgm:pt>
    <dgm:pt modelId="{1121C9C7-CD8F-4B37-A5C9-FF70705FB65A}" type="pres">
      <dgm:prSet presAssocID="{ECE502BA-56BE-4107-BC75-8D8CC705F683}" presName="extraNode" presStyleLbl="node1" presStyleIdx="0" presStyleCnt="4"/>
      <dgm:spPr/>
    </dgm:pt>
    <dgm:pt modelId="{F0B07E57-E407-4725-A2BB-5DA4E25409AB}" type="pres">
      <dgm:prSet presAssocID="{ECE502BA-56BE-4107-BC75-8D8CC705F683}" presName="dstNode" presStyleLbl="node1" presStyleIdx="0" presStyleCnt="4"/>
      <dgm:spPr/>
    </dgm:pt>
    <dgm:pt modelId="{834E1B34-8A40-43BA-8C82-FE2D975CCF99}" type="pres">
      <dgm:prSet presAssocID="{6B575C85-FF95-4644-8706-C374C244EEF8}" presName="text_1" presStyleLbl="node1" presStyleIdx="0" presStyleCnt="4" custScaleX="102311" custScaleY="131587" custLinFactNeighborX="1483" custLinFactNeighborY="-114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79A38E-DC0C-4F90-9814-5561C4926074}" type="pres">
      <dgm:prSet presAssocID="{6B575C85-FF95-4644-8706-C374C244EEF8}" presName="accent_1" presStyleCnt="0"/>
      <dgm:spPr/>
    </dgm:pt>
    <dgm:pt modelId="{50C3FD93-D424-4721-AF92-B4C794577BF6}" type="pres">
      <dgm:prSet presAssocID="{6B575C85-FF95-4644-8706-C374C244EEF8}" presName="accentRepeatNode" presStyleLbl="solidFgAcc1" presStyleIdx="0" presStyleCnt="4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18D8ED03-26E1-49AC-BD42-F64436057ACA}" type="pres">
      <dgm:prSet presAssocID="{CBB3C2EC-2E34-4AA7-86CC-62939E6E063D}" presName="text_2" presStyleLbl="node1" presStyleIdx="1" presStyleCnt="4" custScaleY="125298" custLinFactNeighborX="2677" custLinFactNeighborY="-11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4DA293-447F-4D33-BEA0-E1B2D7879CC9}" type="pres">
      <dgm:prSet presAssocID="{CBB3C2EC-2E34-4AA7-86CC-62939E6E063D}" presName="accent_2" presStyleCnt="0"/>
      <dgm:spPr/>
    </dgm:pt>
    <dgm:pt modelId="{F56D8CFF-461F-4207-9687-8A761C762A6E}" type="pres">
      <dgm:prSet presAssocID="{CBB3C2EC-2E34-4AA7-86CC-62939E6E063D}" presName="accentRepeatNode" presStyleLbl="solidFgAcc1" presStyleIdx="1" presStyleCnt="4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8AED653B-3139-443A-BF17-FEB4C336C9AF}" type="pres">
      <dgm:prSet presAssocID="{BBC7B143-A6EF-4C47-B1F2-3E44172E8985}" presName="text_3" presStyleLbl="node1" presStyleIdx="2" presStyleCnt="4" custScaleX="108983" custScaleY="116537" custLinFactNeighborX="-1744" custLinFactNeighborY="-25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CD0F6-D038-48B3-8BC6-57517DFF0C70}" type="pres">
      <dgm:prSet presAssocID="{BBC7B143-A6EF-4C47-B1F2-3E44172E8985}" presName="accent_3" presStyleCnt="0"/>
      <dgm:spPr/>
    </dgm:pt>
    <dgm:pt modelId="{435C0539-B136-4760-AC3A-76736C84032D}" type="pres">
      <dgm:prSet presAssocID="{BBC7B143-A6EF-4C47-B1F2-3E44172E8985}" presName="accentRepeatNode" presStyleLbl="solidFgAcc1" presStyleIdx="2" presStyleCnt="4" custLinFactNeighborX="-15919" custLinFactNeighborY="2123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46D9D9C-9721-41AD-A73F-279C14114AEE}" type="pres">
      <dgm:prSet presAssocID="{D165DF35-5EA6-412A-8427-5B64E5514B2F}" presName="text_4" presStyleLbl="node1" presStyleIdx="3" presStyleCnt="4" custScaleY="127577" custLinFactNeighborX="4040" custLinFactNeighborY="-64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10CCEF-5D0E-4307-ABED-AB871845E2B4}" type="pres">
      <dgm:prSet presAssocID="{D165DF35-5EA6-412A-8427-5B64E5514B2F}" presName="accent_4" presStyleCnt="0"/>
      <dgm:spPr/>
    </dgm:pt>
    <dgm:pt modelId="{4BE5D2FB-F0A9-441F-8EB7-8E55CBA8CF91}" type="pres">
      <dgm:prSet presAssocID="{D165DF35-5EA6-412A-8427-5B64E5514B2F}" presName="accentRepeatNode" presStyleLbl="solidFgAcc1" presStyleIdx="3" presStyleCnt="4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</dgm:ptLst>
  <dgm:cxnLst>
    <dgm:cxn modelId="{9BEBAA55-4C70-4763-A39A-38055F496633}" srcId="{ECE502BA-56BE-4107-BC75-8D8CC705F683}" destId="{CBB3C2EC-2E34-4AA7-86CC-62939E6E063D}" srcOrd="1" destOrd="0" parTransId="{6D06A2FC-5BD7-4F8F-A8E9-0BAF08004D31}" sibTransId="{ABD20C29-86D9-4F3C-96FA-9BE9491EE347}"/>
    <dgm:cxn modelId="{68AC9EA6-0FFE-4DDA-A06A-9C0E3A91DCDF}" type="presOf" srcId="{F59B57AA-38A7-464E-BDE5-061316466C17}" destId="{0E14ADAC-8058-4BCA-8B29-0A21336AE892}" srcOrd="0" destOrd="0" presId="urn:microsoft.com/office/officeart/2008/layout/VerticalCurvedList"/>
    <dgm:cxn modelId="{8C70E6ED-C49A-47BF-814A-66A7947E056F}" type="presOf" srcId="{CBB3C2EC-2E34-4AA7-86CC-62939E6E063D}" destId="{18D8ED03-26E1-49AC-BD42-F64436057ACA}" srcOrd="0" destOrd="0" presId="urn:microsoft.com/office/officeart/2008/layout/VerticalCurvedList"/>
    <dgm:cxn modelId="{00DA64F0-86B4-4110-8DDE-A7F3B7ADAD33}" srcId="{ECE502BA-56BE-4107-BC75-8D8CC705F683}" destId="{BBC7B143-A6EF-4C47-B1F2-3E44172E8985}" srcOrd="2" destOrd="0" parTransId="{6DEA32B1-9718-415C-9654-3D968B212170}" sibTransId="{184A78F4-4FDF-485C-84B7-A138C292BF99}"/>
    <dgm:cxn modelId="{CFA3A085-4AFB-44DC-9654-8569C2BB99EA}" srcId="{ECE502BA-56BE-4107-BC75-8D8CC705F683}" destId="{D165DF35-5EA6-412A-8427-5B64E5514B2F}" srcOrd="3" destOrd="0" parTransId="{18571232-E4C1-4E09-AE95-268245F3D7E4}" sibTransId="{2AAA2EF0-5AC0-4E4D-8EC0-736A9FB6DBAF}"/>
    <dgm:cxn modelId="{178CEB1E-10AB-487D-8509-C94F2B8B751A}" type="presOf" srcId="{6B575C85-FF95-4644-8706-C374C244EEF8}" destId="{834E1B34-8A40-43BA-8C82-FE2D975CCF99}" srcOrd="0" destOrd="0" presId="urn:microsoft.com/office/officeart/2008/layout/VerticalCurvedList"/>
    <dgm:cxn modelId="{2D46D940-73F9-45E3-9E72-2302E51864E8}" srcId="{ECE502BA-56BE-4107-BC75-8D8CC705F683}" destId="{6B575C85-FF95-4644-8706-C374C244EEF8}" srcOrd="0" destOrd="0" parTransId="{1D0E63F7-ABB6-4E64-B291-65C60FEE18E3}" sibTransId="{F59B57AA-38A7-464E-BDE5-061316466C17}"/>
    <dgm:cxn modelId="{D85867C1-9B9B-4D48-B31D-7FF542AD4247}" type="presOf" srcId="{BBC7B143-A6EF-4C47-B1F2-3E44172E8985}" destId="{8AED653B-3139-443A-BF17-FEB4C336C9AF}" srcOrd="0" destOrd="0" presId="urn:microsoft.com/office/officeart/2008/layout/VerticalCurvedList"/>
    <dgm:cxn modelId="{82CD3AC4-9841-40E5-852D-659840D79E65}" type="presOf" srcId="{ECE502BA-56BE-4107-BC75-8D8CC705F683}" destId="{07A9813A-D257-40D5-90C0-44BA6E222F27}" srcOrd="0" destOrd="0" presId="urn:microsoft.com/office/officeart/2008/layout/VerticalCurvedList"/>
    <dgm:cxn modelId="{B7D9082D-57ED-4FCB-AD7B-09DB294F31FC}" type="presOf" srcId="{D165DF35-5EA6-412A-8427-5B64E5514B2F}" destId="{646D9D9C-9721-41AD-A73F-279C14114AEE}" srcOrd="0" destOrd="0" presId="urn:microsoft.com/office/officeart/2008/layout/VerticalCurvedList"/>
    <dgm:cxn modelId="{9FB9154D-A2B4-4FBB-B34E-B96EEB513ECC}" type="presParOf" srcId="{07A9813A-D257-40D5-90C0-44BA6E222F27}" destId="{8637B4C1-1249-440D-8980-F3FC8EEDF397}" srcOrd="0" destOrd="0" presId="urn:microsoft.com/office/officeart/2008/layout/VerticalCurvedList"/>
    <dgm:cxn modelId="{F91A0C92-ED7A-4EAE-8738-EF3A164771CA}" type="presParOf" srcId="{8637B4C1-1249-440D-8980-F3FC8EEDF397}" destId="{B5D5A8F8-5571-4754-9AEF-D180AFBEE356}" srcOrd="0" destOrd="0" presId="urn:microsoft.com/office/officeart/2008/layout/VerticalCurvedList"/>
    <dgm:cxn modelId="{97FD7F41-43ED-4080-A4A3-304D8B4A3973}" type="presParOf" srcId="{B5D5A8F8-5571-4754-9AEF-D180AFBEE356}" destId="{92110AC0-564E-47C6-B589-8777A1E170AB}" srcOrd="0" destOrd="0" presId="urn:microsoft.com/office/officeart/2008/layout/VerticalCurvedList"/>
    <dgm:cxn modelId="{DA67C4E9-54E2-4CB6-A164-AF3E44C80AEE}" type="presParOf" srcId="{B5D5A8F8-5571-4754-9AEF-D180AFBEE356}" destId="{0E14ADAC-8058-4BCA-8B29-0A21336AE892}" srcOrd="1" destOrd="0" presId="urn:microsoft.com/office/officeart/2008/layout/VerticalCurvedList"/>
    <dgm:cxn modelId="{889F9C0F-BAC6-4355-99FF-92A23F4B3B2F}" type="presParOf" srcId="{B5D5A8F8-5571-4754-9AEF-D180AFBEE356}" destId="{1121C9C7-CD8F-4B37-A5C9-FF70705FB65A}" srcOrd="2" destOrd="0" presId="urn:microsoft.com/office/officeart/2008/layout/VerticalCurvedList"/>
    <dgm:cxn modelId="{18B83C4B-2B7F-45EF-9F4F-5E4CC3448F16}" type="presParOf" srcId="{B5D5A8F8-5571-4754-9AEF-D180AFBEE356}" destId="{F0B07E57-E407-4725-A2BB-5DA4E25409AB}" srcOrd="3" destOrd="0" presId="urn:microsoft.com/office/officeart/2008/layout/VerticalCurvedList"/>
    <dgm:cxn modelId="{C69A2796-52EC-4393-91DF-57338B156196}" type="presParOf" srcId="{8637B4C1-1249-440D-8980-F3FC8EEDF397}" destId="{834E1B34-8A40-43BA-8C82-FE2D975CCF99}" srcOrd="1" destOrd="0" presId="urn:microsoft.com/office/officeart/2008/layout/VerticalCurvedList"/>
    <dgm:cxn modelId="{45FA0FBD-E5D2-4DC0-934C-DDA6D19C4D9F}" type="presParOf" srcId="{8637B4C1-1249-440D-8980-F3FC8EEDF397}" destId="{EE79A38E-DC0C-4F90-9814-5561C4926074}" srcOrd="2" destOrd="0" presId="urn:microsoft.com/office/officeart/2008/layout/VerticalCurvedList"/>
    <dgm:cxn modelId="{CD000B3A-4BAB-4630-871C-0A7F730B858D}" type="presParOf" srcId="{EE79A38E-DC0C-4F90-9814-5561C4926074}" destId="{50C3FD93-D424-4721-AF92-B4C794577BF6}" srcOrd="0" destOrd="0" presId="urn:microsoft.com/office/officeart/2008/layout/VerticalCurvedList"/>
    <dgm:cxn modelId="{9E95AE24-02BF-42AB-8BC1-AA98AF99E65E}" type="presParOf" srcId="{8637B4C1-1249-440D-8980-F3FC8EEDF397}" destId="{18D8ED03-26E1-49AC-BD42-F64436057ACA}" srcOrd="3" destOrd="0" presId="urn:microsoft.com/office/officeart/2008/layout/VerticalCurvedList"/>
    <dgm:cxn modelId="{A2DE5BAC-D8D2-4B7A-98C0-7466CDD07A4E}" type="presParOf" srcId="{8637B4C1-1249-440D-8980-F3FC8EEDF397}" destId="{014DA293-447F-4D33-BEA0-E1B2D7879CC9}" srcOrd="4" destOrd="0" presId="urn:microsoft.com/office/officeart/2008/layout/VerticalCurvedList"/>
    <dgm:cxn modelId="{ED0AFC3D-A2FE-4676-9AE0-22D3FFC4644C}" type="presParOf" srcId="{014DA293-447F-4D33-BEA0-E1B2D7879CC9}" destId="{F56D8CFF-461F-4207-9687-8A761C762A6E}" srcOrd="0" destOrd="0" presId="urn:microsoft.com/office/officeart/2008/layout/VerticalCurvedList"/>
    <dgm:cxn modelId="{3215571A-82AA-451D-A1D0-93B1DCFFB62F}" type="presParOf" srcId="{8637B4C1-1249-440D-8980-F3FC8EEDF397}" destId="{8AED653B-3139-443A-BF17-FEB4C336C9AF}" srcOrd="5" destOrd="0" presId="urn:microsoft.com/office/officeart/2008/layout/VerticalCurvedList"/>
    <dgm:cxn modelId="{0E4649EB-8699-46FA-91CE-F96DCF2230FC}" type="presParOf" srcId="{8637B4C1-1249-440D-8980-F3FC8EEDF397}" destId="{3DACD0F6-D038-48B3-8BC6-57517DFF0C70}" srcOrd="6" destOrd="0" presId="urn:microsoft.com/office/officeart/2008/layout/VerticalCurvedList"/>
    <dgm:cxn modelId="{A9A3F73A-12E3-43EB-9A22-6995F1846888}" type="presParOf" srcId="{3DACD0F6-D038-48B3-8BC6-57517DFF0C70}" destId="{435C0539-B136-4760-AC3A-76736C84032D}" srcOrd="0" destOrd="0" presId="urn:microsoft.com/office/officeart/2008/layout/VerticalCurvedList"/>
    <dgm:cxn modelId="{A82A5547-A882-4025-B60C-BA4AAACECBF8}" type="presParOf" srcId="{8637B4C1-1249-440D-8980-F3FC8EEDF397}" destId="{646D9D9C-9721-41AD-A73F-279C14114AEE}" srcOrd="7" destOrd="0" presId="urn:microsoft.com/office/officeart/2008/layout/VerticalCurvedList"/>
    <dgm:cxn modelId="{78DB7659-81EF-4605-B832-29185641AF8C}" type="presParOf" srcId="{8637B4C1-1249-440D-8980-F3FC8EEDF397}" destId="{D510CCEF-5D0E-4307-ABED-AB871845E2B4}" srcOrd="8" destOrd="0" presId="urn:microsoft.com/office/officeart/2008/layout/VerticalCurvedList"/>
    <dgm:cxn modelId="{A0F31072-CDDE-4298-829F-ACD43B0346EA}" type="presParOf" srcId="{D510CCEF-5D0E-4307-ABED-AB871845E2B4}" destId="{4BE5D2FB-F0A9-441F-8EB7-8E55CBA8CF9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E502BA-56BE-4107-BC75-8D8CC705F68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575C85-FF95-4644-8706-C374C244EEF8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ru-RU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Закон Российской Федерации от 7 февраля 1992 г. № 2300-</a:t>
          </a:r>
          <a:r>
            <a:rPr lang="en-US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I</a:t>
          </a:r>
          <a:r>
            <a:rPr lang="ru-RU" sz="18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«О защите прав потребителей»;</a:t>
          </a:r>
          <a:endParaRPr lang="ru-RU" sz="1800" dirty="0">
            <a:solidFill>
              <a:schemeClr val="bg1"/>
            </a:solidFill>
          </a:endParaRPr>
        </a:p>
      </dgm:t>
    </dgm:pt>
    <dgm:pt modelId="{1D0E63F7-ABB6-4E64-B291-65C60FEE18E3}" type="parTrans" cxnId="{2D46D940-73F9-45E3-9E72-2302E51864E8}">
      <dgm:prSet/>
      <dgm:spPr/>
      <dgm:t>
        <a:bodyPr/>
        <a:lstStyle/>
        <a:p>
          <a:endParaRPr lang="ru-RU" sz="2000"/>
        </a:p>
      </dgm:t>
    </dgm:pt>
    <dgm:pt modelId="{F59B57AA-38A7-464E-BDE5-061316466C17}" type="sibTrans" cxnId="{2D46D940-73F9-45E3-9E72-2302E51864E8}">
      <dgm:prSet/>
      <dgm:spPr/>
      <dgm:t>
        <a:bodyPr/>
        <a:lstStyle/>
        <a:p>
          <a:endParaRPr lang="ru-RU" sz="2000"/>
        </a:p>
      </dgm:t>
    </dgm:pt>
    <dgm:pt modelId="{CBB3C2EC-2E34-4AA7-86CC-62939E6E063D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ru-RU" sz="15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Национальный проект «Образование», утвержденный президиумом Совета при Президенте Российской Федерации по стратегическому развитию и национальным проектам протоколом от 24 декабря 2018 г. № 16;</a:t>
          </a:r>
          <a:endParaRPr lang="ru-RU" sz="1500" dirty="0">
            <a:solidFill>
              <a:schemeClr val="bg1"/>
            </a:solidFill>
          </a:endParaRPr>
        </a:p>
      </dgm:t>
    </dgm:pt>
    <dgm:pt modelId="{6D06A2FC-5BD7-4F8F-A8E9-0BAF08004D31}" type="parTrans" cxnId="{9BEBAA55-4C70-4763-A39A-38055F496633}">
      <dgm:prSet/>
      <dgm:spPr/>
      <dgm:t>
        <a:bodyPr/>
        <a:lstStyle/>
        <a:p>
          <a:endParaRPr lang="ru-RU" sz="2000"/>
        </a:p>
      </dgm:t>
    </dgm:pt>
    <dgm:pt modelId="{ABD20C29-86D9-4F3C-96FA-9BE9491EE347}" type="sibTrans" cxnId="{9BEBAA55-4C70-4763-A39A-38055F496633}">
      <dgm:prSet/>
      <dgm:spPr/>
      <dgm:t>
        <a:bodyPr/>
        <a:lstStyle/>
        <a:p>
          <a:endParaRPr lang="ru-RU" sz="2000"/>
        </a:p>
      </dgm:t>
    </dgm:pt>
    <dgm:pt modelId="{BBC7B143-A6EF-4C47-B1F2-3E44172E8985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ru-RU" sz="1600" b="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Концепция развития психологической службы в системе образования в Российской Федерации на период до 2025 года, утвержденная министром образования и науки Российской Федерации 19 декабря 2017 г.;</a:t>
          </a:r>
          <a:endParaRPr lang="ru-RU" sz="1600" b="0" dirty="0">
            <a:solidFill>
              <a:schemeClr val="bg1"/>
            </a:solidFill>
          </a:endParaRPr>
        </a:p>
      </dgm:t>
    </dgm:pt>
    <dgm:pt modelId="{6DEA32B1-9718-415C-9654-3D968B212170}" type="parTrans" cxnId="{00DA64F0-86B4-4110-8DDE-A7F3B7ADAD33}">
      <dgm:prSet/>
      <dgm:spPr/>
      <dgm:t>
        <a:bodyPr/>
        <a:lstStyle/>
        <a:p>
          <a:endParaRPr lang="ru-RU" sz="2000"/>
        </a:p>
      </dgm:t>
    </dgm:pt>
    <dgm:pt modelId="{184A78F4-4FDF-485C-84B7-A138C292BF99}" type="sibTrans" cxnId="{00DA64F0-86B4-4110-8DDE-A7F3B7ADAD33}">
      <dgm:prSet/>
      <dgm:spPr/>
      <dgm:t>
        <a:bodyPr/>
        <a:lstStyle/>
        <a:p>
          <a:endParaRPr lang="ru-RU" sz="2000"/>
        </a:p>
      </dgm:t>
    </dgm:pt>
    <dgm:pt modelId="{D165DF35-5EA6-412A-8427-5B64E5514B2F}">
      <dgm:prSet custT="1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ru-RU" sz="1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Распоряжение Правительства Чеченской Республики от 13 декабря 2018 года  № 363-р «Об утверждении паспорта регионального проекта «Поддержка семей, имеющих детей».</a:t>
          </a:r>
          <a:endParaRPr lang="ru-RU" sz="1600" dirty="0" smtClean="0">
            <a:solidFill>
              <a:schemeClr val="bg1"/>
            </a:solidFill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18571232-E4C1-4E09-AE95-268245F3D7E4}" type="parTrans" cxnId="{CFA3A085-4AFB-44DC-9654-8569C2BB99EA}">
      <dgm:prSet/>
      <dgm:spPr/>
      <dgm:t>
        <a:bodyPr/>
        <a:lstStyle/>
        <a:p>
          <a:endParaRPr lang="ru-RU" sz="2000"/>
        </a:p>
      </dgm:t>
    </dgm:pt>
    <dgm:pt modelId="{2AAA2EF0-5AC0-4E4D-8EC0-736A9FB6DBAF}" type="sibTrans" cxnId="{CFA3A085-4AFB-44DC-9654-8569C2BB99EA}">
      <dgm:prSet/>
      <dgm:spPr/>
      <dgm:t>
        <a:bodyPr/>
        <a:lstStyle/>
        <a:p>
          <a:endParaRPr lang="ru-RU" sz="2000"/>
        </a:p>
      </dgm:t>
    </dgm:pt>
    <dgm:pt modelId="{07A9813A-D257-40D5-90C0-44BA6E222F27}" type="pres">
      <dgm:prSet presAssocID="{ECE502BA-56BE-4107-BC75-8D8CC705F683}" presName="Name0" presStyleCnt="0">
        <dgm:presLayoutVars>
          <dgm:chMax val="7"/>
          <dgm:chPref val="7"/>
          <dgm:dir val="rev"/>
        </dgm:presLayoutVars>
      </dgm:prSet>
      <dgm:spPr/>
      <dgm:t>
        <a:bodyPr/>
        <a:lstStyle/>
        <a:p>
          <a:endParaRPr lang="ru-RU"/>
        </a:p>
      </dgm:t>
    </dgm:pt>
    <dgm:pt modelId="{8637B4C1-1249-440D-8980-F3FC8EEDF397}" type="pres">
      <dgm:prSet presAssocID="{ECE502BA-56BE-4107-BC75-8D8CC705F683}" presName="Name1" presStyleCnt="0"/>
      <dgm:spPr/>
    </dgm:pt>
    <dgm:pt modelId="{B5D5A8F8-5571-4754-9AEF-D180AFBEE356}" type="pres">
      <dgm:prSet presAssocID="{ECE502BA-56BE-4107-BC75-8D8CC705F683}" presName="cycle" presStyleCnt="0"/>
      <dgm:spPr/>
    </dgm:pt>
    <dgm:pt modelId="{92110AC0-564E-47C6-B589-8777A1E170AB}" type="pres">
      <dgm:prSet presAssocID="{ECE502BA-56BE-4107-BC75-8D8CC705F683}" presName="srcNode" presStyleLbl="node1" presStyleIdx="0" presStyleCnt="4"/>
      <dgm:spPr/>
    </dgm:pt>
    <dgm:pt modelId="{0E14ADAC-8058-4BCA-8B29-0A21336AE892}" type="pres">
      <dgm:prSet presAssocID="{ECE502BA-56BE-4107-BC75-8D8CC705F683}" presName="conn" presStyleLbl="parChTrans1D2" presStyleIdx="0" presStyleCnt="1"/>
      <dgm:spPr/>
      <dgm:t>
        <a:bodyPr/>
        <a:lstStyle/>
        <a:p>
          <a:endParaRPr lang="ru-RU"/>
        </a:p>
      </dgm:t>
    </dgm:pt>
    <dgm:pt modelId="{1121C9C7-CD8F-4B37-A5C9-FF70705FB65A}" type="pres">
      <dgm:prSet presAssocID="{ECE502BA-56BE-4107-BC75-8D8CC705F683}" presName="extraNode" presStyleLbl="node1" presStyleIdx="0" presStyleCnt="4"/>
      <dgm:spPr/>
    </dgm:pt>
    <dgm:pt modelId="{F0B07E57-E407-4725-A2BB-5DA4E25409AB}" type="pres">
      <dgm:prSet presAssocID="{ECE502BA-56BE-4107-BC75-8D8CC705F683}" presName="dstNode" presStyleLbl="node1" presStyleIdx="0" presStyleCnt="4"/>
      <dgm:spPr/>
    </dgm:pt>
    <dgm:pt modelId="{834E1B34-8A40-43BA-8C82-FE2D975CCF99}" type="pres">
      <dgm:prSet presAssocID="{6B575C85-FF95-4644-8706-C374C244EEF8}" presName="text_1" presStyleLbl="node1" presStyleIdx="0" presStyleCnt="4" custScaleX="97695" custScaleY="130053" custLinFactNeighborX="-1039" custLinFactNeighborY="-122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79A38E-DC0C-4F90-9814-5561C4926074}" type="pres">
      <dgm:prSet presAssocID="{6B575C85-FF95-4644-8706-C374C244EEF8}" presName="accent_1" presStyleCnt="0"/>
      <dgm:spPr/>
    </dgm:pt>
    <dgm:pt modelId="{50C3FD93-D424-4721-AF92-B4C794577BF6}" type="pres">
      <dgm:prSet presAssocID="{6B575C85-FF95-4644-8706-C374C244EEF8}" presName="accentRepeatNode" presStyleLbl="solidFgAcc1" presStyleIdx="0" presStyleCnt="4" custLinFactNeighborX="13991" custLinFactNeighborY="-4870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18D8ED03-26E1-49AC-BD42-F64436057ACA}" type="pres">
      <dgm:prSet presAssocID="{CBB3C2EC-2E34-4AA7-86CC-62939E6E063D}" presName="text_2" presStyleLbl="node1" presStyleIdx="1" presStyleCnt="4" custScaleX="101444" custScaleY="136516" custLinFactNeighborX="480" custLinFactNeighborY="-55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4DA293-447F-4D33-BEA0-E1B2D7879CC9}" type="pres">
      <dgm:prSet presAssocID="{CBB3C2EC-2E34-4AA7-86CC-62939E6E063D}" presName="accent_2" presStyleCnt="0"/>
      <dgm:spPr/>
    </dgm:pt>
    <dgm:pt modelId="{F56D8CFF-461F-4207-9687-8A761C762A6E}" type="pres">
      <dgm:prSet presAssocID="{CBB3C2EC-2E34-4AA7-86CC-62939E6E063D}" presName="accentRepeatNode" presStyleLbl="solidFgAcc1" presStyleIdx="1" presStyleCnt="4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8AED653B-3139-443A-BF17-FEB4C336C9AF}" type="pres">
      <dgm:prSet presAssocID="{BBC7B143-A6EF-4C47-B1F2-3E44172E8985}" presName="text_3" presStyleLbl="node1" presStyleIdx="2" presStyleCnt="4" custScaleX="101232" custScaleY="1523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CD0F6-D038-48B3-8BC6-57517DFF0C70}" type="pres">
      <dgm:prSet presAssocID="{BBC7B143-A6EF-4C47-B1F2-3E44172E8985}" presName="accent_3" presStyleCnt="0"/>
      <dgm:spPr/>
    </dgm:pt>
    <dgm:pt modelId="{435C0539-B136-4760-AC3A-76736C84032D}" type="pres">
      <dgm:prSet presAssocID="{BBC7B143-A6EF-4C47-B1F2-3E44172E8985}" presName="accentRepeatNode" presStyleLbl="solidFgAcc1" presStyleIdx="2" presStyleCnt="4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46D9D9C-9721-41AD-A73F-279C14114AEE}" type="pres">
      <dgm:prSet presAssocID="{D165DF35-5EA6-412A-8427-5B64E5514B2F}" presName="text_4" presStyleLbl="node1" presStyleIdx="3" presStyleCnt="4" custScaleY="1275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10CCEF-5D0E-4307-ABED-AB871845E2B4}" type="pres">
      <dgm:prSet presAssocID="{D165DF35-5EA6-412A-8427-5B64E5514B2F}" presName="accent_4" presStyleCnt="0"/>
      <dgm:spPr/>
    </dgm:pt>
    <dgm:pt modelId="{4BE5D2FB-F0A9-441F-8EB7-8E55CBA8CF91}" type="pres">
      <dgm:prSet presAssocID="{D165DF35-5EA6-412A-8427-5B64E5514B2F}" presName="accentRepeatNode" presStyleLbl="solidFgAcc1" presStyleIdx="3" presStyleCnt="4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</dgm:ptLst>
  <dgm:cxnLst>
    <dgm:cxn modelId="{9BEBAA55-4C70-4763-A39A-38055F496633}" srcId="{ECE502BA-56BE-4107-BC75-8D8CC705F683}" destId="{CBB3C2EC-2E34-4AA7-86CC-62939E6E063D}" srcOrd="1" destOrd="0" parTransId="{6D06A2FC-5BD7-4F8F-A8E9-0BAF08004D31}" sibTransId="{ABD20C29-86D9-4F3C-96FA-9BE9491EE347}"/>
    <dgm:cxn modelId="{68AC9EA6-0FFE-4DDA-A06A-9C0E3A91DCDF}" type="presOf" srcId="{F59B57AA-38A7-464E-BDE5-061316466C17}" destId="{0E14ADAC-8058-4BCA-8B29-0A21336AE892}" srcOrd="0" destOrd="0" presId="urn:microsoft.com/office/officeart/2008/layout/VerticalCurvedList"/>
    <dgm:cxn modelId="{8C70E6ED-C49A-47BF-814A-66A7947E056F}" type="presOf" srcId="{CBB3C2EC-2E34-4AA7-86CC-62939E6E063D}" destId="{18D8ED03-26E1-49AC-BD42-F64436057ACA}" srcOrd="0" destOrd="0" presId="urn:microsoft.com/office/officeart/2008/layout/VerticalCurvedList"/>
    <dgm:cxn modelId="{00DA64F0-86B4-4110-8DDE-A7F3B7ADAD33}" srcId="{ECE502BA-56BE-4107-BC75-8D8CC705F683}" destId="{BBC7B143-A6EF-4C47-B1F2-3E44172E8985}" srcOrd="2" destOrd="0" parTransId="{6DEA32B1-9718-415C-9654-3D968B212170}" sibTransId="{184A78F4-4FDF-485C-84B7-A138C292BF99}"/>
    <dgm:cxn modelId="{CFA3A085-4AFB-44DC-9654-8569C2BB99EA}" srcId="{ECE502BA-56BE-4107-BC75-8D8CC705F683}" destId="{D165DF35-5EA6-412A-8427-5B64E5514B2F}" srcOrd="3" destOrd="0" parTransId="{18571232-E4C1-4E09-AE95-268245F3D7E4}" sibTransId="{2AAA2EF0-5AC0-4E4D-8EC0-736A9FB6DBAF}"/>
    <dgm:cxn modelId="{178CEB1E-10AB-487D-8509-C94F2B8B751A}" type="presOf" srcId="{6B575C85-FF95-4644-8706-C374C244EEF8}" destId="{834E1B34-8A40-43BA-8C82-FE2D975CCF99}" srcOrd="0" destOrd="0" presId="urn:microsoft.com/office/officeart/2008/layout/VerticalCurvedList"/>
    <dgm:cxn modelId="{2D46D940-73F9-45E3-9E72-2302E51864E8}" srcId="{ECE502BA-56BE-4107-BC75-8D8CC705F683}" destId="{6B575C85-FF95-4644-8706-C374C244EEF8}" srcOrd="0" destOrd="0" parTransId="{1D0E63F7-ABB6-4E64-B291-65C60FEE18E3}" sibTransId="{F59B57AA-38A7-464E-BDE5-061316466C17}"/>
    <dgm:cxn modelId="{D85867C1-9B9B-4D48-B31D-7FF542AD4247}" type="presOf" srcId="{BBC7B143-A6EF-4C47-B1F2-3E44172E8985}" destId="{8AED653B-3139-443A-BF17-FEB4C336C9AF}" srcOrd="0" destOrd="0" presId="urn:microsoft.com/office/officeart/2008/layout/VerticalCurvedList"/>
    <dgm:cxn modelId="{82CD3AC4-9841-40E5-852D-659840D79E65}" type="presOf" srcId="{ECE502BA-56BE-4107-BC75-8D8CC705F683}" destId="{07A9813A-D257-40D5-90C0-44BA6E222F27}" srcOrd="0" destOrd="0" presId="urn:microsoft.com/office/officeart/2008/layout/VerticalCurvedList"/>
    <dgm:cxn modelId="{B7D9082D-57ED-4FCB-AD7B-09DB294F31FC}" type="presOf" srcId="{D165DF35-5EA6-412A-8427-5B64E5514B2F}" destId="{646D9D9C-9721-41AD-A73F-279C14114AEE}" srcOrd="0" destOrd="0" presId="urn:microsoft.com/office/officeart/2008/layout/VerticalCurvedList"/>
    <dgm:cxn modelId="{9FB9154D-A2B4-4FBB-B34E-B96EEB513ECC}" type="presParOf" srcId="{07A9813A-D257-40D5-90C0-44BA6E222F27}" destId="{8637B4C1-1249-440D-8980-F3FC8EEDF397}" srcOrd="0" destOrd="0" presId="urn:microsoft.com/office/officeart/2008/layout/VerticalCurvedList"/>
    <dgm:cxn modelId="{F91A0C92-ED7A-4EAE-8738-EF3A164771CA}" type="presParOf" srcId="{8637B4C1-1249-440D-8980-F3FC8EEDF397}" destId="{B5D5A8F8-5571-4754-9AEF-D180AFBEE356}" srcOrd="0" destOrd="0" presId="urn:microsoft.com/office/officeart/2008/layout/VerticalCurvedList"/>
    <dgm:cxn modelId="{97FD7F41-43ED-4080-A4A3-304D8B4A3973}" type="presParOf" srcId="{B5D5A8F8-5571-4754-9AEF-D180AFBEE356}" destId="{92110AC0-564E-47C6-B589-8777A1E170AB}" srcOrd="0" destOrd="0" presId="urn:microsoft.com/office/officeart/2008/layout/VerticalCurvedList"/>
    <dgm:cxn modelId="{DA67C4E9-54E2-4CB6-A164-AF3E44C80AEE}" type="presParOf" srcId="{B5D5A8F8-5571-4754-9AEF-D180AFBEE356}" destId="{0E14ADAC-8058-4BCA-8B29-0A21336AE892}" srcOrd="1" destOrd="0" presId="urn:microsoft.com/office/officeart/2008/layout/VerticalCurvedList"/>
    <dgm:cxn modelId="{889F9C0F-BAC6-4355-99FF-92A23F4B3B2F}" type="presParOf" srcId="{B5D5A8F8-5571-4754-9AEF-D180AFBEE356}" destId="{1121C9C7-CD8F-4B37-A5C9-FF70705FB65A}" srcOrd="2" destOrd="0" presId="urn:microsoft.com/office/officeart/2008/layout/VerticalCurvedList"/>
    <dgm:cxn modelId="{18B83C4B-2B7F-45EF-9F4F-5E4CC3448F16}" type="presParOf" srcId="{B5D5A8F8-5571-4754-9AEF-D180AFBEE356}" destId="{F0B07E57-E407-4725-A2BB-5DA4E25409AB}" srcOrd="3" destOrd="0" presId="urn:microsoft.com/office/officeart/2008/layout/VerticalCurvedList"/>
    <dgm:cxn modelId="{C69A2796-52EC-4393-91DF-57338B156196}" type="presParOf" srcId="{8637B4C1-1249-440D-8980-F3FC8EEDF397}" destId="{834E1B34-8A40-43BA-8C82-FE2D975CCF99}" srcOrd="1" destOrd="0" presId="urn:microsoft.com/office/officeart/2008/layout/VerticalCurvedList"/>
    <dgm:cxn modelId="{45FA0FBD-E5D2-4DC0-934C-DDA6D19C4D9F}" type="presParOf" srcId="{8637B4C1-1249-440D-8980-F3FC8EEDF397}" destId="{EE79A38E-DC0C-4F90-9814-5561C4926074}" srcOrd="2" destOrd="0" presId="urn:microsoft.com/office/officeart/2008/layout/VerticalCurvedList"/>
    <dgm:cxn modelId="{CD000B3A-4BAB-4630-871C-0A7F730B858D}" type="presParOf" srcId="{EE79A38E-DC0C-4F90-9814-5561C4926074}" destId="{50C3FD93-D424-4721-AF92-B4C794577BF6}" srcOrd="0" destOrd="0" presId="urn:microsoft.com/office/officeart/2008/layout/VerticalCurvedList"/>
    <dgm:cxn modelId="{9E95AE24-02BF-42AB-8BC1-AA98AF99E65E}" type="presParOf" srcId="{8637B4C1-1249-440D-8980-F3FC8EEDF397}" destId="{18D8ED03-26E1-49AC-BD42-F64436057ACA}" srcOrd="3" destOrd="0" presId="urn:microsoft.com/office/officeart/2008/layout/VerticalCurvedList"/>
    <dgm:cxn modelId="{A2DE5BAC-D8D2-4B7A-98C0-7466CDD07A4E}" type="presParOf" srcId="{8637B4C1-1249-440D-8980-F3FC8EEDF397}" destId="{014DA293-447F-4D33-BEA0-E1B2D7879CC9}" srcOrd="4" destOrd="0" presId="urn:microsoft.com/office/officeart/2008/layout/VerticalCurvedList"/>
    <dgm:cxn modelId="{ED0AFC3D-A2FE-4676-9AE0-22D3FFC4644C}" type="presParOf" srcId="{014DA293-447F-4D33-BEA0-E1B2D7879CC9}" destId="{F56D8CFF-461F-4207-9687-8A761C762A6E}" srcOrd="0" destOrd="0" presId="urn:microsoft.com/office/officeart/2008/layout/VerticalCurvedList"/>
    <dgm:cxn modelId="{3215571A-82AA-451D-A1D0-93B1DCFFB62F}" type="presParOf" srcId="{8637B4C1-1249-440D-8980-F3FC8EEDF397}" destId="{8AED653B-3139-443A-BF17-FEB4C336C9AF}" srcOrd="5" destOrd="0" presId="urn:microsoft.com/office/officeart/2008/layout/VerticalCurvedList"/>
    <dgm:cxn modelId="{0E4649EB-8699-46FA-91CE-F96DCF2230FC}" type="presParOf" srcId="{8637B4C1-1249-440D-8980-F3FC8EEDF397}" destId="{3DACD0F6-D038-48B3-8BC6-57517DFF0C70}" srcOrd="6" destOrd="0" presId="urn:microsoft.com/office/officeart/2008/layout/VerticalCurvedList"/>
    <dgm:cxn modelId="{A9A3F73A-12E3-43EB-9A22-6995F1846888}" type="presParOf" srcId="{3DACD0F6-D038-48B3-8BC6-57517DFF0C70}" destId="{435C0539-B136-4760-AC3A-76736C84032D}" srcOrd="0" destOrd="0" presId="urn:microsoft.com/office/officeart/2008/layout/VerticalCurvedList"/>
    <dgm:cxn modelId="{A82A5547-A882-4025-B60C-BA4AAACECBF8}" type="presParOf" srcId="{8637B4C1-1249-440D-8980-F3FC8EEDF397}" destId="{646D9D9C-9721-41AD-A73F-279C14114AEE}" srcOrd="7" destOrd="0" presId="urn:microsoft.com/office/officeart/2008/layout/VerticalCurvedList"/>
    <dgm:cxn modelId="{78DB7659-81EF-4605-B832-29185641AF8C}" type="presParOf" srcId="{8637B4C1-1249-440D-8980-F3FC8EEDF397}" destId="{D510CCEF-5D0E-4307-ABED-AB871845E2B4}" srcOrd="8" destOrd="0" presId="urn:microsoft.com/office/officeart/2008/layout/VerticalCurvedList"/>
    <dgm:cxn modelId="{A0F31072-CDDE-4298-829F-ACD43B0346EA}" type="presParOf" srcId="{D510CCEF-5D0E-4307-ABED-AB871845E2B4}" destId="{4BE5D2FB-F0A9-441F-8EB7-8E55CBA8CF9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4ADAC-8058-4BCA-8B29-0A21336AE892}">
      <dsp:nvSpPr>
        <dsp:cNvPr id="0" name=""/>
        <dsp:cNvSpPr/>
      </dsp:nvSpPr>
      <dsp:spPr>
        <a:xfrm>
          <a:off x="-5484433" y="-823239"/>
          <a:ext cx="6401361" cy="6401361"/>
        </a:xfrm>
        <a:prstGeom prst="blockArc">
          <a:avLst>
            <a:gd name="adj1" fmla="val 18900000"/>
            <a:gd name="adj2" fmla="val 2700000"/>
            <a:gd name="adj3" fmla="val 337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4E1B34-8A40-43BA-8C82-FE2D975CCF99}">
      <dsp:nvSpPr>
        <dsp:cNvPr id="0" name=""/>
        <dsp:cNvSpPr/>
      </dsp:nvSpPr>
      <dsp:spPr>
        <a:xfrm>
          <a:off x="445562" y="166117"/>
          <a:ext cx="5369646" cy="962547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62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Федеральный закон Российской Федерации от 29 декабря 2012 г. № 273-ФЗ «Об образовании в Российской Федерации»;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445562" y="166117"/>
        <a:ext cx="5369646" cy="962547"/>
      </dsp:txXfrm>
    </dsp:sp>
    <dsp:sp modelId="{50C3FD93-D424-4721-AF92-B4C794577BF6}">
      <dsp:nvSpPr>
        <dsp:cNvPr id="0" name=""/>
        <dsp:cNvSpPr/>
      </dsp:nvSpPr>
      <dsp:spPr>
        <a:xfrm>
          <a:off x="-28807" y="274118"/>
          <a:ext cx="914363" cy="914363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D8ED03-26E1-49AC-BD42-F64436057ACA}">
      <dsp:nvSpPr>
        <dsp:cNvPr id="0" name=""/>
        <dsp:cNvSpPr/>
      </dsp:nvSpPr>
      <dsp:spPr>
        <a:xfrm>
          <a:off x="977026" y="1361977"/>
          <a:ext cx="4828976" cy="916543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62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Федеральный закон «Об основных гарантиях прав ребенка в Российской Федерации» от 24 июля 1998 г. № 124-ФЗ;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977026" y="1361977"/>
        <a:ext cx="4828976" cy="916543"/>
      </dsp:txXfrm>
    </dsp:sp>
    <dsp:sp modelId="{F56D8CFF-461F-4207-9687-8A761C762A6E}">
      <dsp:nvSpPr>
        <dsp:cNvPr id="0" name=""/>
        <dsp:cNvSpPr/>
      </dsp:nvSpPr>
      <dsp:spPr>
        <a:xfrm>
          <a:off x="390572" y="1371545"/>
          <a:ext cx="914363" cy="914363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D653B-3139-443A-BF17-FEB4C336C9AF}">
      <dsp:nvSpPr>
        <dsp:cNvPr id="0" name=""/>
        <dsp:cNvSpPr/>
      </dsp:nvSpPr>
      <dsp:spPr>
        <a:xfrm>
          <a:off x="546643" y="2480914"/>
          <a:ext cx="5262763" cy="852457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621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Гражданский кодекс Российской Федерации;</a:t>
          </a:r>
          <a:br>
            <a:rPr lang="ru-RU" sz="17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</a:br>
          <a:r>
            <a:rPr lang="ru-RU" sz="17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Федеральный кодекс Российской Федерации;</a:t>
          </a:r>
          <a:endParaRPr lang="ru-RU" sz="1700" kern="1200" dirty="0">
            <a:solidFill>
              <a:schemeClr val="bg1"/>
            </a:solidFill>
          </a:endParaRPr>
        </a:p>
      </dsp:txBody>
      <dsp:txXfrm>
        <a:off x="546643" y="2480914"/>
        <a:ext cx="5262763" cy="852457"/>
      </dsp:txXfrm>
    </dsp:sp>
    <dsp:sp modelId="{435C0539-B136-4760-AC3A-76736C84032D}">
      <dsp:nvSpPr>
        <dsp:cNvPr id="0" name=""/>
        <dsp:cNvSpPr/>
      </dsp:nvSpPr>
      <dsp:spPr>
        <a:xfrm>
          <a:off x="245015" y="2488384"/>
          <a:ext cx="914363" cy="914363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6D9D9C-9721-41AD-A73F-279C14114AEE}">
      <dsp:nvSpPr>
        <dsp:cNvPr id="0" name=""/>
        <dsp:cNvSpPr/>
      </dsp:nvSpPr>
      <dsp:spPr>
        <a:xfrm>
          <a:off x="602919" y="3510048"/>
          <a:ext cx="5248356" cy="933214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621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Федеральный закон «О персональных данных» от 27 июля 2006 г. № 152-ФЗ;</a:t>
          </a:r>
          <a:endParaRPr lang="ru-RU" sz="2400" kern="1200" dirty="0" smtClean="0">
            <a:solidFill>
              <a:schemeClr val="bg1"/>
            </a:solidFill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602919" y="3510048"/>
        <a:ext cx="5248356" cy="933214"/>
      </dsp:txXfrm>
    </dsp:sp>
    <dsp:sp modelId="{4BE5D2FB-F0A9-441F-8EB7-8E55CBA8CF91}">
      <dsp:nvSpPr>
        <dsp:cNvPr id="0" name=""/>
        <dsp:cNvSpPr/>
      </dsp:nvSpPr>
      <dsp:spPr>
        <a:xfrm>
          <a:off x="-28807" y="3566399"/>
          <a:ext cx="914363" cy="914363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4ADAC-8058-4BCA-8B29-0A21336AE892}">
      <dsp:nvSpPr>
        <dsp:cNvPr id="0" name=""/>
        <dsp:cNvSpPr/>
      </dsp:nvSpPr>
      <dsp:spPr>
        <a:xfrm>
          <a:off x="5020006" y="-823239"/>
          <a:ext cx="6401361" cy="6401361"/>
        </a:xfrm>
        <a:prstGeom prst="blockArc">
          <a:avLst>
            <a:gd name="adj1" fmla="val 8100000"/>
            <a:gd name="adj2" fmla="val 13500000"/>
            <a:gd name="adj3" fmla="val 337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4E1B34-8A40-43BA-8C82-FE2D975CCF99}">
      <dsp:nvSpPr>
        <dsp:cNvPr id="0" name=""/>
        <dsp:cNvSpPr/>
      </dsp:nvSpPr>
      <dsp:spPr>
        <a:xfrm>
          <a:off x="90323" y="166117"/>
          <a:ext cx="5299361" cy="95132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580621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Закон Российской Федерации от 7 февраля 1992 г. № 2300-</a:t>
          </a:r>
          <a:r>
            <a:rPr lang="en-US" sz="18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I</a:t>
          </a:r>
          <a:r>
            <a:rPr lang="ru-RU" sz="18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«О защите прав потребителей»;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90323" y="166117"/>
        <a:ext cx="5299361" cy="951326"/>
      </dsp:txXfrm>
    </dsp:sp>
    <dsp:sp modelId="{50C3FD93-D424-4721-AF92-B4C794577BF6}">
      <dsp:nvSpPr>
        <dsp:cNvPr id="0" name=""/>
        <dsp:cNvSpPr/>
      </dsp:nvSpPr>
      <dsp:spPr>
        <a:xfrm>
          <a:off x="5112949" y="229589"/>
          <a:ext cx="914363" cy="914363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D8ED03-26E1-49AC-BD42-F64436057ACA}">
      <dsp:nvSpPr>
        <dsp:cNvPr id="0" name=""/>
        <dsp:cNvSpPr/>
      </dsp:nvSpPr>
      <dsp:spPr>
        <a:xfrm>
          <a:off x="72054" y="1288601"/>
          <a:ext cx="5077285" cy="998602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580621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Национальный проект «Образование», утвержденный президиумом Совета при Президенте Российской Федерации по стратегическому развитию и национальным проектам протоколом от 24 декабря 2018 г. № 16;</a:t>
          </a:r>
          <a:endParaRPr lang="ru-RU" sz="1500" kern="1200" dirty="0">
            <a:solidFill>
              <a:schemeClr val="bg1"/>
            </a:solidFill>
          </a:endParaRPr>
        </a:p>
      </dsp:txBody>
      <dsp:txXfrm>
        <a:off x="72054" y="1288601"/>
        <a:ext cx="5077285" cy="998602"/>
      </dsp:txXfrm>
    </dsp:sp>
    <dsp:sp modelId="{F56D8CFF-461F-4207-9687-8A761C762A6E}">
      <dsp:nvSpPr>
        <dsp:cNvPr id="0" name=""/>
        <dsp:cNvSpPr/>
      </dsp:nvSpPr>
      <dsp:spPr>
        <a:xfrm>
          <a:off x="4631997" y="1371545"/>
          <a:ext cx="914363" cy="914363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D653B-3139-443A-BF17-FEB4C336C9AF}">
      <dsp:nvSpPr>
        <dsp:cNvPr id="0" name=""/>
        <dsp:cNvSpPr/>
      </dsp:nvSpPr>
      <dsp:spPr>
        <a:xfrm>
          <a:off x="53335" y="2368900"/>
          <a:ext cx="5066675" cy="1114507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580621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Концепция развития психологической службы в системе образования в Российской Федерации на период до 2025 года, утвержденная министром образования и науки Российской Федерации 19 декабря 2017 г.;</a:t>
          </a:r>
          <a:endParaRPr lang="ru-RU" sz="1600" b="0" kern="1200" dirty="0">
            <a:solidFill>
              <a:schemeClr val="bg1"/>
            </a:solidFill>
          </a:endParaRPr>
        </a:p>
      </dsp:txBody>
      <dsp:txXfrm>
        <a:off x="53335" y="2368900"/>
        <a:ext cx="5066675" cy="1114507"/>
      </dsp:txXfrm>
    </dsp:sp>
    <dsp:sp modelId="{435C0539-B136-4760-AC3A-76736C84032D}">
      <dsp:nvSpPr>
        <dsp:cNvPr id="0" name=""/>
        <dsp:cNvSpPr/>
      </dsp:nvSpPr>
      <dsp:spPr>
        <a:xfrm>
          <a:off x="4631997" y="2468972"/>
          <a:ext cx="914363" cy="914363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6D9D9C-9721-41AD-A73F-279C14114AEE}">
      <dsp:nvSpPr>
        <dsp:cNvPr id="0" name=""/>
        <dsp:cNvSpPr/>
      </dsp:nvSpPr>
      <dsp:spPr>
        <a:xfrm>
          <a:off x="84166" y="3556973"/>
          <a:ext cx="5424393" cy="933214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580621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Распоряжение Правительства Чеченской Республики от 13 декабря 2018 года  № 363-р «Об утверждении паспорта регионального проекта «Поддержка семей, имеющих детей».</a:t>
          </a:r>
          <a:endParaRPr lang="ru-RU" sz="1600" kern="1200" dirty="0" smtClean="0">
            <a:solidFill>
              <a:schemeClr val="bg1"/>
            </a:solidFill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84166" y="3556973"/>
        <a:ext cx="5424393" cy="933214"/>
      </dsp:txXfrm>
    </dsp:sp>
    <dsp:sp modelId="{4BE5D2FB-F0A9-441F-8EB7-8E55CBA8CF91}">
      <dsp:nvSpPr>
        <dsp:cNvPr id="0" name=""/>
        <dsp:cNvSpPr/>
      </dsp:nvSpPr>
      <dsp:spPr>
        <a:xfrm>
          <a:off x="5051378" y="3566399"/>
          <a:ext cx="914363" cy="914363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5875" cap="rnd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1912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6183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116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2483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434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0560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7642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7895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8268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113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426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3742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4839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2215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134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9175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880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2336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5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0624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0925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574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0984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1911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604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201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4676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1075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679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40" r:id="rId1"/>
    <p:sldLayoutId id="2147484741" r:id="rId2"/>
    <p:sldLayoutId id="2147484742" r:id="rId3"/>
    <p:sldLayoutId id="2147484743" r:id="rId4"/>
    <p:sldLayoutId id="2147484744" r:id="rId5"/>
    <p:sldLayoutId id="2147484745" r:id="rId6"/>
    <p:sldLayoutId id="2147484746" r:id="rId7"/>
    <p:sldLayoutId id="2147484747" r:id="rId8"/>
    <p:sldLayoutId id="2147484748" r:id="rId9"/>
    <p:sldLayoutId id="2147484749" r:id="rId10"/>
    <p:sldLayoutId id="2147484750" r:id="rId11"/>
  </p:sldLayoutIdLst>
  <p:transition spd="slow">
    <p:cover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6DF8CEB-2F41-46EE-AB35-D03F124EF923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1B33F3D-9D3C-4F84-B130-94F5B84824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208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5157" r:id="rId1"/>
    <p:sldLayoutId id="2147485158" r:id="rId2"/>
    <p:sldLayoutId id="2147485159" r:id="rId3"/>
    <p:sldLayoutId id="2147485160" r:id="rId4"/>
    <p:sldLayoutId id="2147485161" r:id="rId5"/>
    <p:sldLayoutId id="2147485162" r:id="rId6"/>
    <p:sldLayoutId id="2147485163" r:id="rId7"/>
    <p:sldLayoutId id="2147485164" r:id="rId8"/>
    <p:sldLayoutId id="2147485165" r:id="rId9"/>
    <p:sldLayoutId id="2147485166" r:id="rId10"/>
    <p:sldLayoutId id="2147485167" r:id="rId11"/>
    <p:sldLayoutId id="2147485168" r:id="rId12"/>
    <p:sldLayoutId id="2147485169" r:id="rId13"/>
    <p:sldLayoutId id="2147485170" r:id="rId14"/>
    <p:sldLayoutId id="2147485171" r:id="rId15"/>
    <p:sldLayoutId id="2147485172" r:id="rId16"/>
    <p:sldLayoutId id="2147485173" r:id="rId17"/>
  </p:sldLayoutIdLst>
  <p:transition spd="slow">
    <p:cover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1134" y="1"/>
            <a:ext cx="8106503" cy="80730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Национальный </a:t>
            </a:r>
            <a:r>
              <a:rPr lang="ru-RU" sz="3100" b="1" dirty="0">
                <a:solidFill>
                  <a:srgbClr val="FF0000"/>
                </a:solidFill>
              </a:rPr>
              <a:t>проект «Образование»</a:t>
            </a:r>
            <a:br>
              <a:rPr lang="ru-RU" sz="3100" b="1" dirty="0">
                <a:solidFill>
                  <a:srgbClr val="FF0000"/>
                </a:solidFill>
              </a:rPr>
            </a:br>
            <a:endParaRPr lang="ru-RU" sz="31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6249" y="1285104"/>
            <a:ext cx="8691389" cy="5214550"/>
          </a:xfrm>
        </p:spPr>
        <p:txBody>
          <a:bodyPr>
            <a:normAutofit fontScale="92500"/>
          </a:bodyPr>
          <a:lstStyle/>
          <a:p>
            <a:r>
              <a:rPr lang="ru-RU" sz="2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«Образование»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инициатива, направленная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достижение двух ключевых задач. </a:t>
            </a:r>
            <a:endParaRPr lang="ru-RU" sz="21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обеспечение глобальной конкурентоспособности российского образования и вхождение Российской Федерации в число 10 ведущих стран мира по качеству общего образования. </a:t>
            </a:r>
            <a:endParaRPr lang="ru-RU" sz="21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</a:t>
            </a:r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традиций.</a:t>
            </a:r>
          </a:p>
          <a:p>
            <a:r>
              <a:rPr lang="ru-RU" sz="2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предполагает реализацию 4 основных направлений развития системы образования: обновление его содержания, создание необходимой современной инфраструктуры, подготовка соответствующих профессиональных кадров, их переподготовка и повышение квалификации, а также создание наиболее эффективных механизмов управления этой сферой.</a:t>
            </a:r>
          </a:p>
          <a:p>
            <a:r>
              <a:rPr lang="ru-RU" sz="2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реализации: </a:t>
            </a:r>
            <a:r>
              <a:rPr lang="ru-RU" sz="2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01.01.2019г. </a:t>
            </a:r>
            <a:r>
              <a:rPr lang="ru-RU" sz="2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31.12.2024г.</a:t>
            </a:r>
            <a:endParaRPr lang="ru-RU" sz="21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3313611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/>
          <p:cNvSpPr/>
          <p:nvPr/>
        </p:nvSpPr>
        <p:spPr>
          <a:xfrm>
            <a:off x="5253831" y="1340007"/>
            <a:ext cx="2421542" cy="19960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Очно выездная консультация </a:t>
            </a:r>
          </a:p>
        </p:txBody>
      </p:sp>
      <p:sp>
        <p:nvSpPr>
          <p:cNvPr id="21" name="Рамка 20"/>
          <p:cNvSpPr/>
          <p:nvPr/>
        </p:nvSpPr>
        <p:spPr>
          <a:xfrm>
            <a:off x="2333792" y="118952"/>
            <a:ext cx="8073471" cy="858857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Виды предоставляемых услуг</a:t>
            </a:r>
          </a:p>
        </p:txBody>
      </p:sp>
      <p:sp>
        <p:nvSpPr>
          <p:cNvPr id="9" name="Овал 8"/>
          <p:cNvSpPr/>
          <p:nvPr/>
        </p:nvSpPr>
        <p:spPr>
          <a:xfrm>
            <a:off x="2315737" y="1346371"/>
            <a:ext cx="2421542" cy="19960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Очная  стационарная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8318590" y="3711001"/>
            <a:ext cx="2421542" cy="19960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Оказание услуги очно в помещении службы </a:t>
            </a:r>
          </a:p>
        </p:txBody>
      </p:sp>
      <p:sp>
        <p:nvSpPr>
          <p:cNvPr id="13" name="Овал 12"/>
          <p:cNvSpPr/>
          <p:nvPr/>
        </p:nvSpPr>
        <p:spPr>
          <a:xfrm>
            <a:off x="5159756" y="3698273"/>
            <a:ext cx="2421542" cy="19960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Оказание услуги очно по месту жительства получателя</a:t>
            </a:r>
          </a:p>
        </p:txBody>
      </p:sp>
      <p:sp>
        <p:nvSpPr>
          <p:cNvPr id="17" name="Овал 16"/>
          <p:cNvSpPr/>
          <p:nvPr/>
        </p:nvSpPr>
        <p:spPr>
          <a:xfrm>
            <a:off x="2255926" y="3698274"/>
            <a:ext cx="2421542" cy="19960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Оказание услуги очно в помещении службы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191926" y="1346371"/>
            <a:ext cx="2421542" cy="19960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Дистанционная форма консультации</a:t>
            </a:r>
          </a:p>
        </p:txBody>
      </p:sp>
    </p:spTree>
    <p:extLst>
      <p:ext uri="{BB962C8B-B14F-4D97-AF65-F5344CB8AC3E}">
        <p14:creationId xmlns:p14="http://schemas.microsoft.com/office/powerpoint/2010/main" val="1796997972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мка 2"/>
          <p:cNvSpPr/>
          <p:nvPr/>
        </p:nvSpPr>
        <p:spPr>
          <a:xfrm>
            <a:off x="1020711" y="801462"/>
            <a:ext cx="10058399" cy="709514"/>
          </a:xfrm>
          <a:prstGeom prst="fram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Ключевые функции координатора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2674870" y="1717636"/>
            <a:ext cx="201628" cy="555228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углом вверх 14"/>
          <p:cNvSpPr/>
          <p:nvPr/>
        </p:nvSpPr>
        <p:spPr>
          <a:xfrm rot="10800000">
            <a:off x="673563" y="1254550"/>
            <a:ext cx="302908" cy="3014184"/>
          </a:xfrm>
          <a:prstGeom prst="bentUp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314907" y="2339711"/>
            <a:ext cx="2944055" cy="13132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организационно-правовое,    материально-техническое обеспечение работ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789741" y="2321969"/>
            <a:ext cx="2955440" cy="12887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информационное сопровождение всех этапов деятельности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720802" y="2303690"/>
            <a:ext cx="2792105" cy="13159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отбор, подготовка и сопровождение работников </a:t>
            </a:r>
            <a:r>
              <a:rPr lang="ru-RU" sz="2000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КП</a:t>
            </a:r>
            <a:endParaRPr lang="ru-RU" sz="2000" dirty="0">
              <a:solidFill>
                <a:schemeClr val="dk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601560" y="4341789"/>
            <a:ext cx="2144862" cy="12104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методическое сопровождение</a:t>
            </a:r>
          </a:p>
          <a:p>
            <a:pPr algn="ctr"/>
            <a:endParaRPr lang="ru-RU" sz="2000" dirty="0">
              <a:solidFill>
                <a:schemeClr val="dk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37751" y="4344346"/>
            <a:ext cx="2197556" cy="126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размещение информации о ключевых органах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2654828" y="4335581"/>
            <a:ext cx="2136120" cy="12517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 за организацией работы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910469" y="4326104"/>
            <a:ext cx="2245783" cy="1241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организационная работа с </a:t>
            </a:r>
            <a:r>
              <a:rPr lang="ru-RU" sz="2000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организациями -</a:t>
            </a:r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партнерами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7275773" y="4326104"/>
            <a:ext cx="2209973" cy="1241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увеличение точек контактирования </a:t>
            </a:r>
          </a:p>
        </p:txBody>
      </p:sp>
      <p:sp>
        <p:nvSpPr>
          <p:cNvPr id="20" name="Стрелка углом вверх 19"/>
          <p:cNvSpPr/>
          <p:nvPr/>
        </p:nvSpPr>
        <p:spPr>
          <a:xfrm rot="10800000" flipH="1">
            <a:off x="11099385" y="1234495"/>
            <a:ext cx="302908" cy="3014184"/>
          </a:xfrm>
          <a:prstGeom prst="bentUp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6005055" y="1691093"/>
            <a:ext cx="201628" cy="555228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9098545" y="1717636"/>
            <a:ext cx="201628" cy="555228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3531786" y="3713506"/>
            <a:ext cx="167003" cy="555228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>
            <a:off x="6005056" y="3713506"/>
            <a:ext cx="201628" cy="555229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>
            <a:off x="8247695" y="3689520"/>
            <a:ext cx="141642" cy="563466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1548518" y="3716826"/>
            <a:ext cx="201628" cy="555228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10337979" y="3689520"/>
            <a:ext cx="182795" cy="579214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862391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093" y="193183"/>
            <a:ext cx="109599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/>
          </a:p>
        </p:txBody>
      </p:sp>
      <p:sp>
        <p:nvSpPr>
          <p:cNvPr id="4" name="Рамка 3"/>
          <p:cNvSpPr/>
          <p:nvPr/>
        </p:nvSpPr>
        <p:spPr>
          <a:xfrm>
            <a:off x="2732845" y="385060"/>
            <a:ext cx="6726308" cy="647233"/>
          </a:xfrm>
          <a:prstGeom prst="fram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 МЕРОПРИЯТИЙ </a:t>
            </a:r>
            <a:endParaRPr lang="ru-RU" sz="2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175170" y="1612310"/>
            <a:ext cx="2387230" cy="168934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еминары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родителей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703805" y="1612310"/>
            <a:ext cx="2491887" cy="175917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Круглые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столы для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endParaRPr lang="ru-RU" sz="2000" dirty="0"/>
          </a:p>
        </p:txBody>
      </p:sp>
      <p:sp>
        <p:nvSpPr>
          <p:cNvPr id="7" name="Стрелка вниз 6"/>
          <p:cNvSpPr/>
          <p:nvPr/>
        </p:nvSpPr>
        <p:spPr>
          <a:xfrm>
            <a:off x="3213415" y="1074669"/>
            <a:ext cx="139385" cy="484358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864502" y="1086175"/>
            <a:ext cx="149119" cy="499699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8335697" y="1142760"/>
            <a:ext cx="133324" cy="461744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665341" y="3917262"/>
            <a:ext cx="4639011" cy="214183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квалификации  специалисты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служб Проекта и педагоги- психологи образовательных организаций Чеченской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Республики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348150" y="1688725"/>
            <a:ext cx="2388973" cy="161292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Родительский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форум 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5875758" y="3397922"/>
            <a:ext cx="137863" cy="473863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47176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ятиугольник 5"/>
          <p:cNvSpPr/>
          <p:nvPr/>
        </p:nvSpPr>
        <p:spPr>
          <a:xfrm>
            <a:off x="996885" y="1333999"/>
            <a:ext cx="3179699" cy="1337449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плана работы консультативных пунктов Проекта </a:t>
            </a:r>
            <a:endParaRPr 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4447747" y="1333999"/>
            <a:ext cx="3164015" cy="1337449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медиаплана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освещения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запуска Проекта 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8124539" y="1333999"/>
            <a:ext cx="3218964" cy="1337449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работы информационного сайта Проекта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Рамка 10"/>
          <p:cNvSpPr/>
          <p:nvPr/>
        </p:nvSpPr>
        <p:spPr>
          <a:xfrm>
            <a:off x="2312003" y="283017"/>
            <a:ext cx="7889272" cy="657910"/>
          </a:xfrm>
          <a:prstGeom prst="fram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indent="540385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ИНФОРМАЦИОННОЕ ОБЕСПЕЧЕНИЕ</a:t>
            </a:r>
            <a:endParaRPr lang="ru-RU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996885" y="3399246"/>
            <a:ext cx="3260716" cy="1625835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Информационных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стенд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ов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ятиугольник 9"/>
          <p:cNvSpPr/>
          <p:nvPr/>
        </p:nvSpPr>
        <p:spPr>
          <a:xfrm>
            <a:off x="8188527" y="3254683"/>
            <a:ext cx="3237354" cy="1531502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и проведение публичных презентаций Проекта в районах Чеченской Республики с участием родителей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4583792" y="3388028"/>
            <a:ext cx="3266867" cy="1546438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и выпуск раздаточных материалов о Проекте для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22745375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1416676" y="400596"/>
            <a:ext cx="9942490" cy="983428"/>
          </a:xfrm>
          <a:prstGeom prst="fram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indent="540385" algn="ctr">
              <a:lnSpc>
                <a:spcPct val="150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ПРОГРАММНОЕ ОБЕСПЕЧЕНИЕ</a:t>
            </a:r>
            <a:endParaRPr lang="ru-RU" sz="32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9234" y="2427261"/>
            <a:ext cx="5554597" cy="35039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деятельностью Проекта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оказание услуг психолого-педагогической, методической и консультативной помощи родителям (законным представителям) детей, а также гражданам, желающим принять на воспитание в свои семьи детей, оставшихся без попечения родителей, по вопросам организации раннего развития и образования (обучения и воспитания) ребенка.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2019 г. по 2024 г. Планируется оказание услуг  в количестве 235 000,ежегодно по  47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000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 для родителей.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907910" y="1478275"/>
            <a:ext cx="243322" cy="854735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8936233" y="1478275"/>
            <a:ext cx="238829" cy="854735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61407" y="2427261"/>
            <a:ext cx="5363918" cy="35039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РЦППМСП 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менее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57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служб Проекта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оборудованы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 рамках реализации Проекта службы будут оснащены для проведения всех видов консультаций: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очная, стационарная, дистанционная,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также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специалистам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консультантам) будет предоставлено необходимое оборудование  для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осуществления очных выездных консультаций. </a:t>
            </a:r>
          </a:p>
        </p:txBody>
      </p:sp>
    </p:spTree>
    <p:extLst>
      <p:ext uri="{BB962C8B-B14F-4D97-AF65-F5344CB8AC3E}">
        <p14:creationId xmlns:p14="http://schemas.microsoft.com/office/powerpoint/2010/main" val="32575119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597805" y="1539629"/>
            <a:ext cx="2705100" cy="120534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ru-RU" sz="2000" dirty="0" smtClean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Службы (Консультативные пункты)</a:t>
            </a: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endParaRPr lang="ru-RU" sz="2000" dirty="0" smtClean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ea typeface="Calibri"/>
                <a:cs typeface="Arial"/>
              </a:rPr>
              <a:t> </a:t>
            </a:r>
            <a:endParaRPr lang="ru-RU" sz="1100" dirty="0">
              <a:effectLst/>
              <a:ea typeface="Calibri"/>
              <a:cs typeface="Arial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39109" y="1528533"/>
            <a:ext cx="2687976" cy="120534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endParaRPr lang="ru-RU" sz="2000" dirty="0" smtClean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РЦППМСП</a:t>
            </a:r>
            <a:endParaRPr lang="ru-RU" sz="20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ea typeface="Calibri"/>
                <a:cs typeface="Arial"/>
              </a:rPr>
              <a:t> </a:t>
            </a:r>
            <a:endParaRPr lang="ru-RU" sz="1100" dirty="0">
              <a:effectLst/>
              <a:ea typeface="Calibri"/>
              <a:cs typeface="Arial"/>
            </a:endParaRPr>
          </a:p>
        </p:txBody>
      </p:sp>
      <p:sp>
        <p:nvSpPr>
          <p:cNvPr id="5" name="Стрелка углом вверх 4"/>
          <p:cNvSpPr/>
          <p:nvPr/>
        </p:nvSpPr>
        <p:spPr>
          <a:xfrm rot="10800000">
            <a:off x="2403339" y="1891469"/>
            <a:ext cx="488374" cy="3309919"/>
          </a:xfrm>
          <a:prstGeom prst="bentUp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углом вверх 5"/>
          <p:cNvSpPr/>
          <p:nvPr/>
        </p:nvSpPr>
        <p:spPr>
          <a:xfrm rot="10800000" flipH="1">
            <a:off x="9302905" y="1943332"/>
            <a:ext cx="493568" cy="3393673"/>
          </a:xfrm>
          <a:prstGeom prst="bentUpArrow">
            <a:avLst>
              <a:gd name="adj1" fmla="val 23009"/>
              <a:gd name="adj2" fmla="val 21018"/>
              <a:gd name="adj3" fmla="val 25000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5400000">
            <a:off x="8905575" y="2912469"/>
            <a:ext cx="173870" cy="806152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871586" y="2967178"/>
            <a:ext cx="4681220" cy="6066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Малообеспеченные граждане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93894" y="3735357"/>
            <a:ext cx="4681220" cy="6705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Граждане с многодетными семьями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08214" y="4567377"/>
            <a:ext cx="4681220" cy="608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Граждане из «молодых семей», неполные семьи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08214" y="5337005"/>
            <a:ext cx="4644592" cy="6290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Граждане с детьми ограниченными возможностями здоровья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 rot="5400000">
            <a:off x="8905575" y="3593731"/>
            <a:ext cx="173870" cy="806152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5400000">
            <a:off x="8921346" y="4421959"/>
            <a:ext cx="184685" cy="763793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6200000">
            <a:off x="3294620" y="2918683"/>
            <a:ext cx="124702" cy="806384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16200000">
            <a:off x="3289050" y="3559930"/>
            <a:ext cx="121172" cy="821054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3290934" y="4329568"/>
            <a:ext cx="117405" cy="821052"/>
          </a:xfrm>
          <a:prstGeom prst="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войная стрелка вверх/вниз 20"/>
          <p:cNvSpPr/>
          <p:nvPr/>
        </p:nvSpPr>
        <p:spPr>
          <a:xfrm rot="5400000">
            <a:off x="6016468" y="1549485"/>
            <a:ext cx="209077" cy="893052"/>
          </a:xfrm>
          <a:prstGeom prst="upDown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углом 21"/>
          <p:cNvSpPr/>
          <p:nvPr/>
        </p:nvSpPr>
        <p:spPr>
          <a:xfrm rot="10800000" flipH="1">
            <a:off x="2464420" y="5046865"/>
            <a:ext cx="489359" cy="696273"/>
          </a:xfrm>
          <a:prstGeom prst="bent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Стрелка углом 22"/>
          <p:cNvSpPr/>
          <p:nvPr/>
        </p:nvSpPr>
        <p:spPr>
          <a:xfrm rot="10800000">
            <a:off x="9202925" y="5101995"/>
            <a:ext cx="564043" cy="718646"/>
          </a:xfrm>
          <a:prstGeom prst="bent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Рамка 24"/>
          <p:cNvSpPr/>
          <p:nvPr/>
        </p:nvSpPr>
        <p:spPr>
          <a:xfrm>
            <a:off x="1035629" y="224538"/>
            <a:ext cx="10426389" cy="1267837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ОСОБЫЕ ПРАВА ДЛЯ ПОЛУЧЕНИЯ УСЛУГ ДРУГИХ КАТЕГОРИЙ ГРАЖДАН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1201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463639" y="532941"/>
            <a:ext cx="11449319" cy="789243"/>
          </a:xfrm>
          <a:prstGeom prst="fram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indent="540385"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КОНТРОЛЬНО-ЭКСПЕРТНОЕ ОБЕСПЕЧЕНИЕ</a:t>
            </a:r>
            <a:r>
              <a:rPr lang="ru-RU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ЛЯ РЕАЛИЗАЦИИ И ОЦЕНКИ ПРОЕКТА</a:t>
            </a:r>
            <a:endParaRPr lang="ru-RU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4515" y="2318830"/>
            <a:ext cx="3687098" cy="29930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Экспертный совет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Проекта,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осуществляет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экспертную помощь при реализации мероприятий Проекта, а также контроль за проведением работ и деятельностью Координатора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2895821" y="1415932"/>
            <a:ext cx="207228" cy="617065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848743" y="2253352"/>
            <a:ext cx="3140846" cy="30584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получения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обратной связи от получателей услуг посредством обратных форм на сайте Проекта, письменных отзывов в журналах служб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проекта, сайт </a:t>
            </a:r>
            <a:r>
              <a:rPr lang="ru-R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растимдетей.ру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86720" y="2307849"/>
            <a:ext cx="3536086" cy="305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Осуществление контрольно-экспертных выездов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РЦППМСП в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службы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6378585" y="1415931"/>
            <a:ext cx="207228" cy="617065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10123918" y="1480817"/>
            <a:ext cx="207228" cy="617065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0503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889463" y="538830"/>
            <a:ext cx="10183090" cy="762344"/>
          </a:xfrm>
          <a:prstGeom prst="fram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ru-RU" sz="1400" dirty="0" smtClean="0">
              <a:effectLst/>
              <a:latin typeface="Times New Roman"/>
              <a:ea typeface="Calibri"/>
              <a:cs typeface="Arial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ЭКСПЕРТНЫЙ СОВЕТ ПРОЕКТА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ea typeface="Calibri"/>
                <a:cs typeface="Arial"/>
              </a:rPr>
              <a:t> </a:t>
            </a:r>
            <a:endParaRPr lang="ru-RU" sz="1100" dirty="0">
              <a:effectLst/>
              <a:ea typeface="Calibri"/>
              <a:cs typeface="Arial"/>
            </a:endParaRPr>
          </a:p>
        </p:txBody>
      </p:sp>
      <p:sp>
        <p:nvSpPr>
          <p:cNvPr id="5" name="Выноска со стрелкой вверх 4"/>
          <p:cNvSpPr/>
          <p:nvPr/>
        </p:nvSpPr>
        <p:spPr>
          <a:xfrm>
            <a:off x="89298" y="2065182"/>
            <a:ext cx="2454397" cy="3082796"/>
          </a:xfrm>
          <a:prstGeom prst="upArrow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Экспертная помощь при реализации мероприятий Проекта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ea typeface="Calibri"/>
                <a:cs typeface="Arial"/>
              </a:rPr>
              <a:t> </a:t>
            </a:r>
          </a:p>
        </p:txBody>
      </p:sp>
      <p:sp>
        <p:nvSpPr>
          <p:cNvPr id="6" name="Выноска со стрелкой вверх 5"/>
          <p:cNvSpPr/>
          <p:nvPr/>
        </p:nvSpPr>
        <p:spPr>
          <a:xfrm>
            <a:off x="2667780" y="2061556"/>
            <a:ext cx="2577215" cy="3096688"/>
          </a:xfrm>
          <a:prstGeom prst="upArrow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Контроль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за проведением работ и деятельностью координатора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ea typeface="Calibri"/>
                <a:cs typeface="Arial"/>
              </a:rPr>
              <a:t> </a:t>
            </a: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5429311" y="2108816"/>
            <a:ext cx="2962254" cy="3053387"/>
          </a:xfrm>
          <a:prstGeom prst="upArrow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Внедрение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системы получения обратной связи от получателей услуг на сайте Проекта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ea typeface="Calibri"/>
                <a:cs typeface="Arial"/>
              </a:rPr>
              <a:t> </a:t>
            </a:r>
          </a:p>
        </p:txBody>
      </p:sp>
      <p:sp>
        <p:nvSpPr>
          <p:cNvPr id="8" name="Выноска со стрелкой вверх 7"/>
          <p:cNvSpPr/>
          <p:nvPr/>
        </p:nvSpPr>
        <p:spPr>
          <a:xfrm>
            <a:off x="8553098" y="2108816"/>
            <a:ext cx="3349762" cy="3053387"/>
          </a:xfrm>
          <a:prstGeom prst="upArrowCallou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Осуществление </a:t>
            </a:r>
            <a:r>
              <a:rPr lang="ru-RU" sz="1600" dirty="0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контрольно-экспертных выездов </a:t>
            </a: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координатором </a:t>
            </a:r>
            <a:r>
              <a:rPr lang="ru-RU" sz="1600" dirty="0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(Республиканским </a:t>
            </a: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оператором</a:t>
            </a:r>
            <a:r>
              <a:rPr lang="ru-RU" sz="1600" dirty="0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 в службы проекта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36944282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12901" y="176312"/>
            <a:ext cx="5537916" cy="5423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ОЖИДАЕМЫЕ РЕЗУЛЬТАТЫ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РОЕКТА</a:t>
            </a:r>
            <a:endParaRPr lang="ru-RU" sz="20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29943" y="1143987"/>
            <a:ext cx="7659445" cy="20437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Оказаны услуги психолого-педагогической, методической и консультативной помощи родителям (законным представителям) детей, а также гражданам, желающим принять на воспитание в свои семьи детей, оставшихся без попечения родителей (единиц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в месяц,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начиная с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марта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не менее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235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000 единиц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29942" y="3472974"/>
            <a:ext cx="7659445" cy="12068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специалистов, прошедших обучение (человек) - 80 % от общего количества специалистов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243549" y="861313"/>
            <a:ext cx="232229" cy="24125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6252539" y="3229112"/>
            <a:ext cx="232229" cy="24125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29942" y="5040841"/>
            <a:ext cx="7659445" cy="134707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качества услуг психолого-педагогической, методической и консультативной помощи, от общего числа обратившихся за получением услуги, процент (баллы) - не менее 4 баллов из 5 возможных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6167054" y="4739465"/>
            <a:ext cx="232229" cy="24125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1387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772935" y="547134"/>
            <a:ext cx="9958646" cy="1060833"/>
          </a:xfrm>
          <a:prstGeom prst="fram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ПЕРСПЕКТИВЫ РЕАЛИЗАЦИИ ПРОЕКТА И УСТОЙЧИВОГО РАЗВИТИЯ С 2021 ГОДА</a:t>
            </a:r>
            <a:endParaRPr lang="ru-RU" sz="20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44335" y="1679202"/>
            <a:ext cx="2330897" cy="5423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</a:t>
            </a:r>
            <a:endParaRPr lang="ru-RU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93636" y="2449865"/>
            <a:ext cx="5612967" cy="8134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Организовать сеть служб по психолого-педагогической, методической и консультативной помощи в более 50% районах ЧР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427394" y="3494490"/>
            <a:ext cx="7145450" cy="6413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Подготовить и повысить квалификацию специалистов созданных служб и специалистов образовательных организаций ЧР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29112" y="4331694"/>
            <a:ext cx="8450017" cy="6413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Подготовить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нормативную 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методическую базы для устойчивого функционирования сети служб и оказания услуг населению ЧР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34838" y="5264272"/>
            <a:ext cx="9438564" cy="654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Привлечь население ЧР к вопросам развития родительской компетентности, ответственного родительства и семейного просвещения</a:t>
            </a:r>
          </a:p>
        </p:txBody>
      </p:sp>
      <p:sp>
        <p:nvSpPr>
          <p:cNvPr id="21" name="Стрелка вниз 20"/>
          <p:cNvSpPr/>
          <p:nvPr/>
        </p:nvSpPr>
        <p:spPr>
          <a:xfrm>
            <a:off x="5893670" y="3297601"/>
            <a:ext cx="232229" cy="24125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5884004" y="2260709"/>
            <a:ext cx="232229" cy="24125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5913611" y="4164792"/>
            <a:ext cx="232229" cy="24125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5913611" y="5041583"/>
            <a:ext cx="232229" cy="24125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ln>
                <a:solidFill>
                  <a:schemeClr val="accent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1138528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8969" y="562003"/>
            <a:ext cx="9601196" cy="130386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национального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«Образование»: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9243" y="1524000"/>
            <a:ext cx="8557524" cy="4761470"/>
          </a:xfrm>
        </p:spPr>
        <p:txBody>
          <a:bodyPr>
            <a:normAutofit fontScale="85000" lnSpcReduction="10000"/>
          </a:bodyPr>
          <a:lstStyle/>
          <a:p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 уровнях основного общего и среднего общего образования новых 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методов.</a:t>
            </a: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эффективной системы выявления, поддержки и развития способностей и талантов у детей и молодёжи, основанной на принципах справедливости, всеобщности и направленной на самоопределение и профессиональную ориентацию всех 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раннего развития детей в возрасте до трёх лет, реализация программы психолого-педагогической, методической и консультативной помощи родителям детей, получающих дошкольное образование в 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семье.</a:t>
            </a: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 2024 году современной и безопасной цифровой образовательной среды, обеспечивающей высокое качество и доступность образования всех видов и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уровобучения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 воспитания, образовательных технологий, обеспечивающих освоение обучающимися базовых навыков и умений. Повышение их мотивации к обучению и вовлеченности в образовательный процесс, а также обновление содержания и совершенствование методов обучения предметной области «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Технологияней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национальной системы профессионального роста педагогических работников, охватывающей не менее 50 процентов учителей общеобразовательных организаций.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9639343"/>
      </p:ext>
    </p:extLst>
  </p:cSld>
  <p:clrMapOvr>
    <a:masterClrMapping/>
  </p:clrMapOvr>
  <p:transition spd="slow">
    <p:cov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2631" y="1734151"/>
            <a:ext cx="10654453" cy="154616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БЛАГОДАРИМ ЗА ВНИМАНИЕ !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95328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137" y="234892"/>
            <a:ext cx="8534400" cy="1507067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проекта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«Образование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6865" y="1243915"/>
            <a:ext cx="8144972" cy="4878548"/>
          </a:xfrm>
        </p:spPr>
        <p:txBody>
          <a:bodyPr>
            <a:normAutofit fontScale="47500" lnSpcReduction="20000"/>
          </a:bodyPr>
          <a:lstStyle/>
          <a:p>
            <a:r>
              <a:rPr lang="ru-RU" sz="4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Модернизация профессионального образования, в том числе посредством внедрения адаптивных, практико-ориентированных и гибких образовательных программ.</a:t>
            </a:r>
          </a:p>
          <a:p>
            <a:r>
              <a:rPr lang="ru-RU" sz="4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4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непрерывного обновления работающими гражданами своих профессиональных знаний и приобретения ими новых профессиональных навыков, включая овладение компетенциями в области цифровой экономики всеми желающими.</a:t>
            </a:r>
          </a:p>
          <a:p>
            <a:r>
              <a:rPr lang="ru-RU" sz="4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развития наставничества, поддержки общественных инициатив и проектов, в том числе в сфере добровольчества (</a:t>
            </a:r>
            <a:r>
              <a:rPr lang="ru-RU" sz="4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волонтёрства</a:t>
            </a:r>
            <a:r>
              <a:rPr lang="ru-RU" sz="4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4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не менее чем в два раза количества иностранных граждан, обучающихся в образовательных организациях высшего образования и научных организациях. А также реализация комплекса мер по трудоустройству лучших из них в Российской Федерации.</a:t>
            </a:r>
          </a:p>
          <a:p>
            <a:r>
              <a:rPr lang="ru-RU" sz="4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системы профессиональных конкурсов в целях предоставления гражданам возможностей для профессионального и карьерного роста.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932299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214550" y="950902"/>
            <a:ext cx="6605999" cy="56489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Создание условий на территории Чеченской Республики для оказания услуг психолого-педагогической, методической  и консультативной помощи родителям (законным представителям) детей, а также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гражданам,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желающим принять на воспитание в свои семьи детей, оставшихся без попечения родителей; для раннего развития детей дошкольного возраста; реализации программы психолого-педагогической , методической и консультативной помощи родителям детей, получающих дошкольное образование в семье; для повышения компетентности целевых групп населения в области воспитания детей.</a:t>
            </a:r>
          </a:p>
        </p:txBody>
      </p:sp>
      <p:sp>
        <p:nvSpPr>
          <p:cNvPr id="3" name="Рамка 2"/>
          <p:cNvSpPr/>
          <p:nvPr/>
        </p:nvSpPr>
        <p:spPr>
          <a:xfrm>
            <a:off x="2224216" y="227386"/>
            <a:ext cx="6287868" cy="640821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ЦЕЛИ ПРОЕКТА </a:t>
            </a:r>
            <a:endParaRPr lang="ru-RU" sz="2400" dirty="0">
              <a:ea typeface="Calibri"/>
              <a:cs typeface="Arial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l="67327" t="19712" r="3298" b="16770"/>
          <a:stretch/>
        </p:blipFill>
        <p:spPr>
          <a:xfrm>
            <a:off x="124792" y="1952367"/>
            <a:ext cx="4874984" cy="47051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851050" y="950902"/>
            <a:ext cx="34224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Консультативные площадки районов Чеченской Республики 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8586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552409" y="1320761"/>
            <a:ext cx="10187376" cy="119693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ru-RU" sz="1400" dirty="0" smtClean="0">
              <a:effectLst/>
              <a:latin typeface="Times New Roman"/>
              <a:ea typeface="Calibri"/>
              <a:cs typeface="Arial"/>
            </a:endParaRPr>
          </a:p>
          <a:p>
            <a:pPr lvl="0" algn="just">
              <a:spcAft>
                <a:spcPts val="1000"/>
              </a:spcAft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Создание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условий для повышения компетентности родителей (законных представителей) обучающихся Чеченской Республики в вопросах образования и воспитания, в том числе для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развития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детей в возрасте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от 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трех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 до семи лет;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ru-RU" sz="1100" dirty="0">
              <a:effectLst/>
              <a:ea typeface="Calibri"/>
              <a:cs typeface="Arial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52409" y="2625906"/>
            <a:ext cx="10187376" cy="10810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just">
              <a:spcAft>
                <a:spcPts val="1000"/>
              </a:spcAf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Поддержка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инициатив родительских сообществ, некоммерческих организаций, действующих на территории Чеченской Республики, направленных на конструктивное вовлечение родителей в учебно-воспитательный процесс;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effectLst/>
                <a:ea typeface="Calibri"/>
                <a:cs typeface="Arial"/>
              </a:rPr>
              <a:t> </a:t>
            </a:r>
            <a:endParaRPr lang="ru-RU" sz="1100" dirty="0">
              <a:effectLst/>
              <a:ea typeface="Calibri"/>
              <a:cs typeface="Arial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52409" y="3829814"/>
            <a:ext cx="10187376" cy="15295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ru-RU" sz="1400" dirty="0" smtClean="0">
              <a:effectLst/>
              <a:latin typeface="Times New Roman"/>
              <a:ea typeface="Calibri"/>
              <a:cs typeface="Arial"/>
            </a:endParaRPr>
          </a:p>
          <a:p>
            <a:pPr lvl="0" algn="just">
              <a:spcAft>
                <a:spcPts val="1000"/>
              </a:spcAft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Пропаганда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среди населения Чеченской Республики позитивного и ответственного отцовства и материнства, значимости родительского просвещения, укрепления института семьи и духовно-нравственных традиций семейных отношений;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effectLst/>
                <a:ea typeface="Calibri"/>
                <a:cs typeface="Arial"/>
              </a:rPr>
              <a:t> </a:t>
            </a:r>
            <a:endParaRPr lang="ru-RU" sz="1100" dirty="0">
              <a:effectLst/>
              <a:ea typeface="Calibri"/>
              <a:cs typeface="Arial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52409" y="5412753"/>
            <a:ext cx="10187376" cy="10599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just">
              <a:spcAft>
                <a:spcPts val="1000"/>
              </a:spcAft>
            </a:pPr>
            <a:endParaRPr lang="ru-RU" sz="1400" dirty="0">
              <a:latin typeface="Times New Roman"/>
              <a:ea typeface="Times New Roman" panose="02020603050405020304" pitchFamily="18" charset="0"/>
              <a:cs typeface="Arial"/>
            </a:endParaRPr>
          </a:p>
          <a:p>
            <a:pPr lvl="0" algn="just">
              <a:spcAft>
                <a:spcPts val="1000"/>
              </a:spcAft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Повышение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квалификации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психологов, педагогов 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социальных работников Чеченской Республики по вопросам развития родительской компетентности, ответственного родительства.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ru-RU" sz="1100" dirty="0">
              <a:effectLst/>
              <a:ea typeface="Calibri"/>
              <a:cs typeface="Arial"/>
            </a:endParaRPr>
          </a:p>
        </p:txBody>
      </p:sp>
      <p:sp>
        <p:nvSpPr>
          <p:cNvPr id="13" name="Рамка 12"/>
          <p:cNvSpPr/>
          <p:nvPr/>
        </p:nvSpPr>
        <p:spPr>
          <a:xfrm>
            <a:off x="4164421" y="222146"/>
            <a:ext cx="5280661" cy="875217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ЗАДАЧИ ПРОЕКТА</a:t>
            </a:r>
            <a:endParaRPr lang="ru-RU" sz="3200" dirty="0">
              <a:ea typeface="Calibri"/>
              <a:cs typeface="Arial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910898" y="1790989"/>
            <a:ext cx="267629" cy="25647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910899" y="3038187"/>
            <a:ext cx="267629" cy="256478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910898" y="4422232"/>
            <a:ext cx="267629" cy="256478"/>
          </a:xfrm>
          <a:prstGeom prst="ellipse">
            <a:avLst/>
          </a:prstGeom>
          <a:solidFill>
            <a:srgbClr val="FF191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966379" y="5741791"/>
            <a:ext cx="267629" cy="256478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5579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921556"/>
            <a:ext cx="12192001" cy="1936444"/>
          </a:xfrm>
          <a:prstGeom prst="rect">
            <a:avLst/>
          </a:prstGeom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19398859"/>
              </p:ext>
            </p:extLst>
          </p:nvPr>
        </p:nvGraphicFramePr>
        <p:xfrm>
          <a:off x="6216228" y="2103118"/>
          <a:ext cx="5851276" cy="4754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402584884"/>
              </p:ext>
            </p:extLst>
          </p:nvPr>
        </p:nvGraphicFramePr>
        <p:xfrm>
          <a:off x="90152" y="2103118"/>
          <a:ext cx="6027313" cy="4754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4977" y="1144281"/>
            <a:ext cx="11253510" cy="975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оказания услуг психолого-педагогической, методической и консультативной помощи родителям (законным представителям) детей, а также гражданам, желающим принять на воспитание в свои семьи детей, оставшихся без попечения родителей, создаются с учетом следующих правовых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актов:</a:t>
            </a:r>
            <a:endParaRPr lang="ru-RU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Рамка 7"/>
          <p:cNvSpPr/>
          <p:nvPr/>
        </p:nvSpPr>
        <p:spPr>
          <a:xfrm>
            <a:off x="3829737" y="246501"/>
            <a:ext cx="4225296" cy="634648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Нормативно-правовая база</a:t>
            </a:r>
            <a:endParaRPr lang="ru-RU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8105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Рисунок 5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" r="1859"/>
          <a:stretch/>
        </p:blipFill>
        <p:spPr>
          <a:xfrm>
            <a:off x="-848531" y="-1014145"/>
            <a:ext cx="12192000" cy="7057377"/>
          </a:xfrm>
          <a:prstGeom prst="rect">
            <a:avLst/>
          </a:prstGeom>
        </p:spPr>
      </p:pic>
      <p:sp>
        <p:nvSpPr>
          <p:cNvPr id="21" name="Рамка 20"/>
          <p:cNvSpPr/>
          <p:nvPr/>
        </p:nvSpPr>
        <p:spPr>
          <a:xfrm>
            <a:off x="3927810" y="50399"/>
            <a:ext cx="3804820" cy="553881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ПРОЕКТА</a:t>
            </a:r>
            <a:endParaRPr lang="ru-RU" sz="2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288033" y="3759146"/>
            <a:ext cx="1841864" cy="6670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ОБУЧЕНИЕ</a:t>
            </a:r>
            <a:endParaRPr lang="ru-RU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253818" y="641845"/>
            <a:ext cx="5058221" cy="647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МИНИСТЕРСТВО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ПРОСВЕЩЕНИЯ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РФ</a:t>
            </a:r>
            <a:endParaRPr 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410309" y="2773560"/>
            <a:ext cx="2563190" cy="4368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ГБУ «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РЦППМСП»</a:t>
            </a:r>
            <a:endParaRPr 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748748" y="3774705"/>
            <a:ext cx="3886312" cy="78087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РАЙОННЫЕ ПЛОЩАДКИ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(57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ПУНКТОВ)</a:t>
            </a:r>
            <a:endParaRPr 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Стрелка вниз 45"/>
          <p:cNvSpPr/>
          <p:nvPr/>
        </p:nvSpPr>
        <p:spPr>
          <a:xfrm>
            <a:off x="8565275" y="4451027"/>
            <a:ext cx="146993" cy="334921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47" name="Стрелка вниз 46"/>
          <p:cNvSpPr/>
          <p:nvPr/>
        </p:nvSpPr>
        <p:spPr>
          <a:xfrm>
            <a:off x="9913183" y="4450578"/>
            <a:ext cx="140043" cy="335370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900816" y="4836590"/>
            <a:ext cx="1292611" cy="731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ОЧНОЕ</a:t>
            </a:r>
            <a:endParaRPr lang="ru-RU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9508467" y="4827735"/>
            <a:ext cx="1376044" cy="6890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ДИСТАНЦИ-ОННОЕ</a:t>
            </a:r>
            <a:endParaRPr lang="ru-RU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306683" y="3758455"/>
            <a:ext cx="1943884" cy="74780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МЕТОДИЧЕСКОЕ ОСНАЩЕНИЕ</a:t>
            </a:r>
            <a:endParaRPr lang="ru-RU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3220681" y="1693271"/>
            <a:ext cx="5020990" cy="5710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МИНИСТЕРСТВО ОБРАЗОВАНИЯ И НАУКИ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ЧР</a:t>
            </a:r>
            <a:endParaRPr 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Стрелка вниз 55"/>
          <p:cNvSpPr/>
          <p:nvPr/>
        </p:nvSpPr>
        <p:spPr>
          <a:xfrm>
            <a:off x="5691904" y="2331906"/>
            <a:ext cx="128975" cy="376449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57" name="Стрелка вниз 56"/>
          <p:cNvSpPr/>
          <p:nvPr/>
        </p:nvSpPr>
        <p:spPr>
          <a:xfrm>
            <a:off x="5683224" y="3243106"/>
            <a:ext cx="137655" cy="449486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7002164" y="2812416"/>
            <a:ext cx="2191263" cy="303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низ 2"/>
          <p:cNvSpPr/>
          <p:nvPr/>
        </p:nvSpPr>
        <p:spPr>
          <a:xfrm>
            <a:off x="8987020" y="2804192"/>
            <a:ext cx="275046" cy="9045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5691904" y="1308479"/>
            <a:ext cx="138316" cy="360345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833816" y="3064506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2219046" y="2783478"/>
            <a:ext cx="2191263" cy="2562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2081523" y="2774824"/>
            <a:ext cx="275046" cy="9045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091623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8115" y="262477"/>
            <a:ext cx="8456482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Организационная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модель реализации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услуг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53364" y="3479565"/>
            <a:ext cx="2060262" cy="116808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effectLst/>
                <a:latin typeface="Times New Roman"/>
                <a:ea typeface="Calibri"/>
                <a:cs typeface="Arial"/>
              </a:rPr>
              <a:t>Службы</a:t>
            </a:r>
            <a:endParaRPr lang="ru-RU" sz="2400" dirty="0">
              <a:effectLst/>
              <a:ea typeface="Calibri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28461" y="1696297"/>
            <a:ext cx="4584732" cy="12339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effectLst/>
                <a:latin typeface="Times New Roman"/>
                <a:ea typeface="Calibri"/>
                <a:cs typeface="Arial"/>
              </a:rPr>
              <a:t>Координатор (РЦППМСП)</a:t>
            </a:r>
            <a:endParaRPr lang="ru-RU" sz="2400" dirty="0">
              <a:effectLst/>
              <a:ea typeface="Calibri"/>
              <a:cs typeface="Arial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28030" y="3455753"/>
            <a:ext cx="2202019" cy="121570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effectLst/>
                <a:latin typeface="Times New Roman"/>
                <a:ea typeface="Calibri"/>
                <a:cs typeface="Arial"/>
              </a:rPr>
              <a:t>Партнеры</a:t>
            </a:r>
            <a:endParaRPr lang="ru-RU" sz="2400" dirty="0">
              <a:effectLst/>
              <a:ea typeface="Calibri"/>
              <a:cs typeface="Arial"/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>
            <a:off x="9142606" y="2004766"/>
            <a:ext cx="1457325" cy="243289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 flipH="1">
            <a:off x="1558115" y="2004766"/>
            <a:ext cx="1457325" cy="243289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3015440" y="1823368"/>
            <a:ext cx="495300" cy="726457"/>
          </a:xfrm>
          <a:prstGeom prst="rightArrow">
            <a:avLst/>
          </a:prstGeom>
          <a:solidFill>
            <a:srgbClr val="497D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flipH="1">
            <a:off x="8647306" y="1826490"/>
            <a:ext cx="495300" cy="726457"/>
          </a:xfrm>
          <a:prstGeom prst="rightArrow">
            <a:avLst/>
          </a:prstGeom>
          <a:solidFill>
            <a:srgbClr val="497D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5326183" y="3830229"/>
            <a:ext cx="1389289" cy="74847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мка 20"/>
          <p:cNvSpPr/>
          <p:nvPr/>
        </p:nvSpPr>
        <p:spPr>
          <a:xfrm>
            <a:off x="2010032" y="260928"/>
            <a:ext cx="7517219" cy="919609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36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8304699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9643" y="728261"/>
            <a:ext cx="8394357" cy="1196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Партнеры проекта 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157" y="1141365"/>
            <a:ext cx="83614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ГБУ ДПО «Чеченский институт повышения квалификации работников образования»;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ЧРОО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«Союз родителей общеобразовательных учреждений Чеченской Республики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Общественная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палата Чеченской Республики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Департамент дошкольного образования Мэрии г.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Грозного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ФГБОУ ВО «Чеченский государственный педагогический университет»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509106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3639</TotalTime>
  <Words>920</Words>
  <Application>Microsoft Office PowerPoint</Application>
  <PresentationFormat>Широкоэкранный</PresentationFormat>
  <Paragraphs>133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Times New Roman</vt:lpstr>
      <vt:lpstr>Wingdings</vt:lpstr>
      <vt:lpstr>Wingdings 2</vt:lpstr>
      <vt:lpstr>Wingdings 3</vt:lpstr>
      <vt:lpstr>HDOfficeLightV0</vt:lpstr>
      <vt:lpstr>Сектор</vt:lpstr>
      <vt:lpstr> Национальный проект «Образование» </vt:lpstr>
      <vt:lpstr>Задачи национального проекта «Образование»: </vt:lpstr>
      <vt:lpstr>Задачи национального проекта «Образование»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БЛАГОДАРИМ ЗА ВНИМАНИЕ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Tamila</dc:creator>
  <cp:lastModifiedBy>User</cp:lastModifiedBy>
  <cp:revision>228</cp:revision>
  <cp:lastPrinted>2021-01-29T09:17:08Z</cp:lastPrinted>
  <dcterms:created xsi:type="dcterms:W3CDTF">2019-06-12T08:05:04Z</dcterms:created>
  <dcterms:modified xsi:type="dcterms:W3CDTF">2021-01-29T09:19:04Z</dcterms:modified>
</cp:coreProperties>
</file>